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4"/>
    <p:sldMasterId id="2147483787" r:id="rId5"/>
  </p:sldMasterIdLst>
  <p:notesMasterIdLst>
    <p:notesMasterId r:id="rId27"/>
  </p:notesMasterIdLst>
  <p:handoutMasterIdLst>
    <p:handoutMasterId r:id="rId28"/>
  </p:handoutMasterIdLst>
  <p:sldIdLst>
    <p:sldId id="3185" r:id="rId6"/>
    <p:sldId id="3438" r:id="rId7"/>
    <p:sldId id="3440" r:id="rId8"/>
    <p:sldId id="3357" r:id="rId9"/>
    <p:sldId id="3344" r:id="rId10"/>
    <p:sldId id="3372" r:id="rId11"/>
    <p:sldId id="3373" r:id="rId12"/>
    <p:sldId id="3432" r:id="rId13"/>
    <p:sldId id="3433" r:id="rId14"/>
    <p:sldId id="3161" r:id="rId15"/>
    <p:sldId id="3427" r:id="rId16"/>
    <p:sldId id="3429" r:id="rId17"/>
    <p:sldId id="3435" r:id="rId18"/>
    <p:sldId id="3386" r:id="rId19"/>
    <p:sldId id="3462" r:id="rId20"/>
    <p:sldId id="3250" r:id="rId21"/>
    <p:sldId id="3397" r:id="rId22"/>
    <p:sldId id="3253" r:id="rId23"/>
    <p:sldId id="3360" r:id="rId24"/>
    <p:sldId id="3437" r:id="rId25"/>
    <p:sldId id="3463" r:id="rId26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4608" userDrawn="1">
          <p15:clr>
            <a:srgbClr val="A4A3A4"/>
          </p15:clr>
        </p15:guide>
        <p15:guide id="3" orient="horz" pos="936" userDrawn="1">
          <p15:clr>
            <a:srgbClr val="A4A3A4"/>
          </p15:clr>
        </p15:guide>
        <p15:guide id="4" pos="8952" userDrawn="1">
          <p15:clr>
            <a:srgbClr val="A4A3A4"/>
          </p15:clr>
        </p15:guide>
        <p15:guide id="5" pos="864" userDrawn="1">
          <p15:clr>
            <a:srgbClr val="A4A3A4"/>
          </p15:clr>
        </p15:guide>
        <p15:guide id="6" pos="49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A0C704-FA26-2017-43CE-CC636CF4035B}" name="Waldhoff, Stephanie T" initials="" userId="S::Stephanie.Waldhoff@pnnl.gov::58789ede-432e-4404-9a80-0994a303e51c" providerId="AD"/>
  <p188:author id="{5A847C1C-F563-7F88-AD73-7EEE0C30E675}" name="Heather Culley" initials="HRC" userId="Heather Culley" providerId="None"/>
  <p188:author id="{1A6AB123-4AC5-CD27-C3FB-8F8F75EB4B76}" name="Rice, Jennie S" initials="RJS" userId="S::jennie.rice@pnnl.gov::c25ef22d-ccff-4345-a027-1c307086bae8" providerId="AD"/>
  <p188:author id="{38203C3A-15A8-BD6A-24E8-234793D40CDA}" name="Ghosal, Malini" initials="GM" userId="S::malini.ghosal@pnnl.gov::f46e1cdf-3133-41ed-ba03-a98c3a1cc2f1" providerId="AD"/>
  <p188:author id="{135D273F-3172-E497-E8F1-ACC8943A74E9}" name="Waldhoff, Stephanie T" initials="WT" userId="S::stephanie.waldhoff@pnnl.gov::58789ede-432e-4404-9a80-0994a303e51c" providerId="AD"/>
  <p188:author id="{7DEC5F42-384C-7C1A-2B93-021EF57C6FD9}" name="Burleyson, Casey D" initials="" userId="S::Casey.Burleyson@pnnl.gov::b4ad0ccb-f19a-4f64-98e6-0a4e417b5212" providerId="AD"/>
  <p188:author id="{3CCD125E-CC7B-203E-39C8-6398A13779AA}" name="Himes, Catherine L" initials="HCL" userId="S::catherine.himes@pnnl.gov::3188da6f-cffb-4e9b-aed8-fac80e95ab34" providerId="AD"/>
  <p188:author id="{0E74FE5F-2390-415A-E561-64BEEDA7A0C6}" name="Ou, Yang" initials="OY" userId="S::yang.ou@pnnl.gov::a1ccd556-0be1-495f-9583-1f5a8128d520" providerId="AD"/>
  <p188:author id="{891F6975-59E3-8F4E-6793-E04704DC5D7C}" name="Bracken, Cameron W" initials="BCW" userId="S::cameron.bracken@pnnl.gov::a43f3142-0322-4519-b527-fe7c16d27e7f" providerId="AD"/>
  <p188:author id="{664EDB75-AEA2-52B1-25DF-168E8BF100D1}" name="Burleyson, Casey D" initials="BD" userId="S::casey.burleyson@pnnl.gov::b4ad0ccb-f19a-4f64-98e6-0a4e417b5212" providerId="AD"/>
  <p188:author id="{C53070A0-E8D2-3B7F-D37B-D0BDD85AC240}" name="Thurber, Travis B" initials="TB" userId="S::travis.thurber@pnnl.gov::2619c13a-39d0-4bba-871f-dd861d3dbbf1" providerId="AD"/>
  <p188:author id="{BA5AAAA5-7CC4-68E6-C303-B30EFB78B3B2}" name="Worthington, Kerry (CONTR)" initials="WK(" userId="S::kerry.worthington@ee.doe.gov::65f46567-4aee-424f-8e17-28143ea2e1e4" providerId="AD"/>
  <p188:author id="{32AE2FB1-1FA1-AB56-4DD8-C0608AB37FEB}" name="Judi, David R" initials="JR" userId="S::david.judi@pnnl.gov::e91dc210-62a4-4988-8fd5-27ceb7dca1f5" providerId="AD"/>
  <p188:author id="{49D9E7C7-DD52-F088-2227-026541A309D2}" name="Oikonomou, Konstantinos" initials="OK" userId="S::konstantinos.oikonomou@pnnl.gov::393e2e4d-9752-4282-b91f-f46fb8101854" providerId="AD"/>
  <p188:author id="{208A79D6-97A4-8962-F388-34F0F59C61AA}" name="Voisin, Nathalie" initials="VN" userId="S::Nathalie.Voisin@pnnl.gov::690e75e6-992c-420d-ae3a-425380c133bc" providerId="AD"/>
  <p188:author id="{E8387BDB-D3BF-97BD-308E-81CB112DC6C9}" name="Mongird, Kendall" initials="MK" userId="S::kendall.mongird@pnnl.gov::6c0acc94-6e93-4597-96d3-83899487c55d" providerId="AD"/>
  <p188:author id="{167E05F3-DF8A-34A0-E6E8-FF8A0C2E1D50}" name="Iyer, Gokul C" initials="IGC" userId="S::Gokul.Iyer@pnnl.gov::710c25b3-862f-4786-bcec-66ea00a58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e, Jennie S" initials="RJS" lastIdx="26" clrIdx="0">
    <p:extLst>
      <p:ext uri="{19B8F6BF-5375-455C-9EA6-DF929625EA0E}">
        <p15:presenceInfo xmlns:p15="http://schemas.microsoft.com/office/powerpoint/2012/main" userId="S::jennie.rice@pnnl.gov::c25ef22d-ccff-4345-a027-1c307086bae8" providerId="AD"/>
      </p:ext>
    </p:extLst>
  </p:cmAuthor>
  <p:cmAuthor id="2" name="Bracken, Cameron W" initials="BW" lastIdx="3" clrIdx="1">
    <p:extLst>
      <p:ext uri="{19B8F6BF-5375-455C-9EA6-DF929625EA0E}">
        <p15:presenceInfo xmlns:p15="http://schemas.microsoft.com/office/powerpoint/2012/main" userId="S::cameron.bracken@pnnl.gov::a43f3142-0322-4519-b527-fe7c16d27e7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96AA"/>
    <a:srgbClr val="1141A3"/>
    <a:srgbClr val="BB4D5F"/>
    <a:srgbClr val="6B4138"/>
    <a:srgbClr val="008B8B"/>
    <a:srgbClr val="7E7E7E"/>
    <a:srgbClr val="FFFFFF"/>
    <a:srgbClr val="5F92A0"/>
    <a:srgbClr val="083255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5"/>
    <p:restoredTop sz="94218"/>
  </p:normalViewPr>
  <p:slideViewPr>
    <p:cSldViewPr snapToGrid="0">
      <p:cViewPr varScale="1">
        <p:scale>
          <a:sx n="100" d="100"/>
          <a:sy n="100" d="100"/>
        </p:scale>
        <p:origin x="944" y="176"/>
      </p:cViewPr>
      <p:guideLst>
        <p:guide orient="horz" pos="1344"/>
        <p:guide pos="4608"/>
        <p:guide orient="horz" pos="936"/>
        <p:guide pos="8952"/>
        <p:guide pos="864"/>
        <p:guide pos="49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6/4/24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6/4/24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4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71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64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23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36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79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64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41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88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34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79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484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54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89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13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56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12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42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25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79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371600" y="7543800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0529" y="7178040"/>
            <a:ext cx="824484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5535" y="7249637"/>
            <a:ext cx="929809" cy="155448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313AA-4F06-F14B-9138-789AE54E962E}" type="datetime1">
              <a:rPr lang="en-US" smtClean="0"/>
              <a:t>6/4/24</a:t>
            </a:fld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 descr="PNNL Logo">
            <a:extLst>
              <a:ext uri="{FF2B5EF4-FFF2-40B4-BE49-F238E27FC236}">
                <a16:creationId xmlns:a16="http://schemas.microsoft.com/office/drawing/2014/main" id="{533E4561-A857-5BF2-3F9A-8E10092A6A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6C062-011F-0640-B184-E9A18B53B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0FC97-753B-3A45-AE16-38D9241C74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12FC5-78C1-F64C-B1ED-CCF342DF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132EE-E349-3E49-9DED-B2E4323B5D5C}" type="datetime1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CF7CF-FE85-DE4E-BC7C-10A2BA67D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9CDF0-CC0E-7440-AFAA-2B858478A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000-E6E3-CC45-BAD4-44E69B95C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64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10972800" y="7627622"/>
            <a:ext cx="2560320" cy="438150"/>
          </a:xfrm>
        </p:spPr>
        <p:txBody>
          <a:bodyPr lIns="0" tIns="0" rIns="0" bIns="0"/>
          <a:lstStyle>
            <a:lvl1pPr algn="r">
              <a:defRPr sz="1080">
                <a:latin typeface="Arial"/>
                <a:cs typeface="Arial"/>
              </a:defRPr>
            </a:lvl1pPr>
          </a:lstStyle>
          <a:p>
            <a:fld id="{D53D96C3-F0C0-F744-8162-A0EDB8CB37AF}" type="datetime1">
              <a:rPr lang="en-US" smtClean="0"/>
              <a:t>6/4/24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 lIns="0" tIns="0" rIns="0" bIns="0"/>
          <a:lstStyle>
            <a:lvl1pPr>
              <a:defRPr sz="108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3986663" y="7627622"/>
            <a:ext cx="482803" cy="438150"/>
          </a:xfrm>
          <a:prstGeom prst="rect">
            <a:avLst/>
          </a:prstGeom>
        </p:spPr>
        <p:txBody>
          <a:bodyPr/>
          <a:lstStyle>
            <a:lvl1pPr algn="l">
              <a:defRPr sz="1080" b="1">
                <a:solidFill>
                  <a:srgbClr val="707276"/>
                </a:solidFill>
              </a:defRPr>
            </a:lvl1pPr>
          </a:lstStyle>
          <a:p>
            <a:fld id="{CA1E013F-54BB-4F4A-9EE6-796585D662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11482" y="1905000"/>
            <a:ext cx="13794740" cy="549402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0647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371600" y="7543800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0529" y="7178040"/>
            <a:ext cx="824484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75535" y="7249637"/>
            <a:ext cx="929809" cy="155448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F8E3-4ED9-44B4-99E6-8A3D2CF8D415}" type="datetime4">
              <a:rPr lang="en-US" smtClean="0"/>
              <a:t>June 4, 2024</a:t>
            </a:fld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1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4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30642" y="457199"/>
            <a:ext cx="7772400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62608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5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662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7537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4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7E796-18F2-F744-BBF0-DF259987A711}" type="datetime1">
              <a:rPr lang="en-US" smtClean="0"/>
              <a:t>6/4/24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D778E7-CA0A-BA5C-CA24-CCBD964CAA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4630400" cy="822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  <a:solidFill>
            <a:srgbClr val="001F1F">
              <a:alpha val="84000"/>
            </a:srgbClr>
          </a:solidFill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C53BB40C-8DBB-3485-B0FE-5A281D2FE6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68700" y="1332456"/>
            <a:ext cx="7493000" cy="63627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953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4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30642" y="457199"/>
            <a:ext cx="7772400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8642B-D3B6-484C-93FE-7BA3BBA6694E}" type="datetime1">
              <a:rPr lang="en-US" smtClean="0"/>
              <a:t>6/4/24</a:t>
            </a:fld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903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0862" y="270933"/>
            <a:ext cx="8452338" cy="131097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7F521-EC06-CE4A-A4C8-FD518B8DFFEA}" type="datetime1">
              <a:rPr lang="en-US" smtClean="0"/>
              <a:t>6/4/24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ABF492-2415-714B-9C62-4614FEE562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2" r="1252"/>
          <a:stretch/>
        </p:blipFill>
        <p:spPr>
          <a:xfrm>
            <a:off x="3112938" y="635187"/>
            <a:ext cx="2232212" cy="109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55257-D97C-DA45-A4E4-BE84DA126816}" type="datetime1">
              <a:rPr lang="en-US" smtClean="0"/>
              <a:t>6/4/24</a:t>
            </a:fld>
            <a:endParaRPr lang="en-US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DA9B7-2BC3-4C4B-A086-12D618F4870A}" type="datetime1">
              <a:rPr lang="en-US" smtClean="0"/>
              <a:t>6/4/24</a:t>
            </a:fld>
            <a:endParaRPr lang="en-US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0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6FF84-8982-5849-ABE2-A849394CC517}" type="datetime1">
              <a:rPr lang="en-US" smtClean="0"/>
              <a:t>6/4/24</a:t>
            </a:fld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8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0894A-DE37-204E-8758-2D28582AC172}" type="datetime1">
              <a:rPr lang="en-US" smtClean="0"/>
              <a:t>6/4/24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2" name="Picture 1" descr="PNNL Logo">
            <a:extLst>
              <a:ext uri="{FF2B5EF4-FFF2-40B4-BE49-F238E27FC236}">
                <a16:creationId xmlns:a16="http://schemas.microsoft.com/office/drawing/2014/main" id="{161981DC-ED0A-0F11-7F66-38BCEEAEE86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3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10214348" TargetMode="External"/><Relationship Id="rId7" Type="http://schemas.openxmlformats.org/officeDocument/2006/relationships/hyperlink" Target="https://immm-sfa.github.io/tell/" TargetMode="External"/><Relationship Id="rId2" Type="http://schemas.openxmlformats.org/officeDocument/2006/relationships/hyperlink" Target="https://doi.org/10.57931/1885756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nrel.github.io/reV/" TargetMode="External"/><Relationship Id="rId5" Type="http://schemas.openxmlformats.org/officeDocument/2006/relationships/hyperlink" Target="https://immm-sfa.github.io/go/" TargetMode="External"/><Relationship Id="rId4" Type="http://schemas.openxmlformats.org/officeDocument/2006/relationships/hyperlink" Target="https://immm-sfa.github.io/cerf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AE8FF-C884-1FBE-04FE-0FBDC7D58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3" y="1797711"/>
            <a:ext cx="4998026" cy="4165978"/>
          </a:xfrm>
        </p:spPr>
        <p:txBody>
          <a:bodyPr anchor="ctr"/>
          <a:lstStyle/>
          <a:p>
            <a:pPr algn="ctr"/>
            <a:r>
              <a:rPr lang="en-US" dirty="0">
                <a:solidFill>
                  <a:srgbClr val="5C96AA"/>
                </a:solidFill>
                <a:latin typeface="Arial"/>
                <a:cs typeface="Arial"/>
              </a:rPr>
              <a:t>Integration of Climate Forecasts in Bulk Power System Studies</a:t>
            </a:r>
            <a:br>
              <a:rPr lang="en-US" dirty="0">
                <a:solidFill>
                  <a:srgbClr val="5C96AA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5C96AA"/>
                </a:solidFill>
                <a:latin typeface="Arial"/>
                <a:cs typeface="Arial"/>
              </a:rPr>
              <a:t> </a:t>
            </a:r>
            <a:br>
              <a:rPr lang="en-US" dirty="0">
                <a:solidFill>
                  <a:srgbClr val="5C96AA"/>
                </a:solidFill>
                <a:latin typeface="Arial"/>
                <a:cs typeface="Arial"/>
              </a:rPr>
            </a:br>
            <a:r>
              <a:rPr lang="en-US" sz="2800" dirty="0">
                <a:solidFill>
                  <a:schemeClr val="accent2"/>
                </a:solidFill>
                <a:latin typeface="Arial"/>
                <a:cs typeface="Arial"/>
              </a:rPr>
              <a:t>26-October 2023</a:t>
            </a:r>
            <a:endParaRPr lang="en-US" sz="4000" b="0" dirty="0">
              <a:solidFill>
                <a:srgbClr val="5C96AA"/>
              </a:solidFill>
              <a:latin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D78BB-C650-E6DE-581A-ACE5EBE2FC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6796" y="5963689"/>
            <a:ext cx="4572000" cy="1240676"/>
          </a:xfrm>
        </p:spPr>
        <p:txBody>
          <a:bodyPr wrap="square" anchor="ctr"/>
          <a:lstStyle/>
          <a:p>
            <a:pPr algn="ctr"/>
            <a:r>
              <a:rPr lang="en-US" sz="2400" b="0" dirty="0"/>
              <a:t>Casey Burleyson, Cameron Bracken, and Nathalie Voisin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03DE61-33C5-0AFB-0E66-68DE035D2B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29000" y="383502"/>
            <a:ext cx="2962275" cy="1414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696E4E-7270-A6CB-7AD9-1599C08C34D7}"/>
              </a:ext>
            </a:extLst>
          </p:cNvPr>
          <p:cNvSpPr txBox="1"/>
          <p:nvPr/>
        </p:nvSpPr>
        <p:spPr>
          <a:xfrm>
            <a:off x="926276" y="7721743"/>
            <a:ext cx="546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https://</a:t>
            </a:r>
            <a:r>
              <a:rPr lang="en-US" sz="2400" dirty="0" err="1">
                <a:solidFill>
                  <a:schemeClr val="accent2"/>
                </a:solidFill>
              </a:rPr>
              <a:t>godeeep.pnnl.gov</a:t>
            </a:r>
            <a:r>
              <a:rPr lang="en-US" sz="2400" dirty="0">
                <a:solidFill>
                  <a:schemeClr val="accent2"/>
                </a:solidFill>
              </a:rPr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FBD98-6410-764A-B836-56C4867EDBFA}"/>
              </a:ext>
            </a:extLst>
          </p:cNvPr>
          <p:cNvSpPr txBox="1"/>
          <p:nvPr/>
        </p:nvSpPr>
        <p:spPr>
          <a:xfrm>
            <a:off x="3000583" y="6904655"/>
            <a:ext cx="13163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PNNL-SA-191582</a:t>
            </a:r>
          </a:p>
        </p:txBody>
      </p:sp>
    </p:spTree>
    <p:extLst>
      <p:ext uri="{BB962C8B-B14F-4D97-AF65-F5344CB8AC3E}">
        <p14:creationId xmlns:p14="http://schemas.microsoft.com/office/powerpoint/2010/main" val="36037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954294-AE45-2487-2C11-E582A8BDECC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34545" y="3455945"/>
            <a:ext cx="4959751" cy="2927053"/>
          </a:xfrm>
        </p:spPr>
        <p:txBody>
          <a:bodyPr lIns="91440" tIns="45720" rIns="91440" bIns="45720" anchor="ctr"/>
          <a:lstStyle/>
          <a:p>
            <a:pPr marL="0" indent="0" algn="ctr">
              <a:buNone/>
            </a:pPr>
            <a:r>
              <a:rPr lang="en-US" sz="3200">
                <a:solidFill>
                  <a:schemeClr val="accent2"/>
                </a:solidFill>
              </a:rPr>
              <a:t>BAs in the Pacific Northwest (e.g., BPAT, PACW, and NWMT) show notable suppression of wind generation during heat waves.</a:t>
            </a:r>
            <a:endParaRPr lang="en-US"/>
          </a:p>
        </p:txBody>
      </p:sp>
      <p:pic>
        <p:nvPicPr>
          <p:cNvPr id="2" name="Content Placeholder 7" descr="Diagram&#10;&#10;Description automatically generated with low confidence">
            <a:extLst>
              <a:ext uri="{FF2B5EF4-FFF2-40B4-BE49-F238E27FC236}">
                <a16:creationId xmlns:a16="http://schemas.microsoft.com/office/drawing/2014/main" id="{5F77F2C7-8A9D-CC29-6147-7E3B944C7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707" y="1645920"/>
            <a:ext cx="6547104" cy="6547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3F60AE-12A0-43CD-D3C8-4FB874D18563}"/>
              </a:ext>
            </a:extLst>
          </p:cNvPr>
          <p:cNvSpPr/>
          <p:nvPr/>
        </p:nvSpPr>
        <p:spPr>
          <a:xfrm>
            <a:off x="2338242" y="2187146"/>
            <a:ext cx="1964725" cy="1804086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8AA65E-F0D2-C66B-2786-85E0CA188CBC}"/>
              </a:ext>
            </a:extLst>
          </p:cNvPr>
          <p:cNvSpPr/>
          <p:nvPr/>
        </p:nvSpPr>
        <p:spPr>
          <a:xfrm>
            <a:off x="6336991" y="4094328"/>
            <a:ext cx="1964725" cy="1804086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396805-91CC-179A-9442-594BE4DE8923}"/>
              </a:ext>
            </a:extLst>
          </p:cNvPr>
          <p:cNvSpPr/>
          <p:nvPr/>
        </p:nvSpPr>
        <p:spPr>
          <a:xfrm>
            <a:off x="2338242" y="4055240"/>
            <a:ext cx="1964725" cy="1804086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06649BE-6683-2F8F-5209-697ADF57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856" y="256032"/>
            <a:ext cx="8503920" cy="1307592"/>
          </a:xfrm>
        </p:spPr>
        <p:txBody>
          <a:bodyPr lIns="0" tIns="0" rIns="0" bIns="0" anchor="ctr"/>
          <a:lstStyle/>
          <a:p>
            <a:pPr algn="r"/>
            <a:r>
              <a:rPr lang="en-US" sz="4200">
                <a:solidFill>
                  <a:srgbClr val="5C96AA"/>
                </a:solidFill>
                <a:latin typeface="Arial"/>
                <a:cs typeface="Arial"/>
              </a:rPr>
              <a:t>Notable Suppression of Wind Generation During Heat Waves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22D666CB-1D6A-9A6B-29A7-21457969C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10</a:t>
            </a:fld>
            <a:endParaRPr lang="en-US" sz="20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1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61E7DF-2D5A-4EF0-9E9E-047227DE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11</a:t>
            </a:fld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A12D9F8-DE80-AA3F-D333-316AA425C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856" y="256032"/>
            <a:ext cx="8503920" cy="1307592"/>
          </a:xfrm>
        </p:spPr>
        <p:txBody>
          <a:bodyPr lIns="0" tIns="0" rIns="0" bIns="0" anchor="ctr"/>
          <a:lstStyle/>
          <a:p>
            <a:pPr algn="r"/>
            <a:r>
              <a:rPr lang="en-US" sz="4200">
                <a:solidFill>
                  <a:srgbClr val="5C96AA"/>
                </a:solidFill>
                <a:latin typeface="Arial"/>
                <a:cs typeface="Arial"/>
              </a:rPr>
              <a:t>Exploring Historical Heat Wave Grid Stress</a:t>
            </a:r>
          </a:p>
        </p:txBody>
      </p:sp>
      <p:pic>
        <p:nvPicPr>
          <p:cNvPr id="3" name="grid_ops_90sec.mp4">
            <a:hlinkClick r:id="" action="ppaction://media"/>
            <a:extLst>
              <a:ext uri="{FF2B5EF4-FFF2-40B4-BE49-F238E27FC236}">
                <a16:creationId xmlns:a16="http://schemas.microsoft.com/office/drawing/2014/main" id="{FF24D432-AE2A-6727-9F66-E79B266755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6062.7239"/>
                </p14:media>
              </p:ext>
            </p:extLst>
          </p:nvPr>
        </p:nvPicPr>
        <p:blipFill rotWithShape="1">
          <a:blip r:embed="rId5"/>
          <a:srcRect l="18324" t="11869" r="14915" b="5555"/>
          <a:stretch/>
        </p:blipFill>
        <p:spPr>
          <a:xfrm>
            <a:off x="3127018" y="1563624"/>
            <a:ext cx="9581064" cy="66659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B629AF-9C74-8EA7-2C3A-73111230DFD5}"/>
              </a:ext>
            </a:extLst>
          </p:cNvPr>
          <p:cNvSpPr txBox="1"/>
          <p:nvPr/>
        </p:nvSpPr>
        <p:spPr>
          <a:xfrm>
            <a:off x="9252782" y="1563624"/>
            <a:ext cx="345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https://</a:t>
            </a:r>
            <a:r>
              <a:rPr lang="en-US" sz="1800" b="0" i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doi.org</a:t>
            </a:r>
            <a:r>
              <a:rPr lang="en-US" sz="1800" b="0" i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/10.57931/2001010</a:t>
            </a:r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0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5500EEB-466D-2CC7-7D13-FCF44AB83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56" y="1719072"/>
            <a:ext cx="13258800" cy="63211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0FD7DF-5CEA-E33E-5B12-3FBE00B8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856" y="256032"/>
            <a:ext cx="8503920" cy="1307592"/>
          </a:xfrm>
        </p:spPr>
        <p:txBody>
          <a:bodyPr lIns="0" tIns="0" rIns="0" bIns="0" anchor="ctr"/>
          <a:lstStyle/>
          <a:p>
            <a:pPr algn="r"/>
            <a:r>
              <a:rPr lang="en-US" sz="4200">
                <a:solidFill>
                  <a:srgbClr val="5C96AA"/>
                </a:solidFill>
                <a:latin typeface="Arial"/>
                <a:cs typeface="Arial"/>
              </a:rPr>
              <a:t>What About Future Heat Waves?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8C1302C-0C5E-A908-3CF1-268F365B2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12</a:t>
            </a:fld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8" name="Up-Down Arrow 7">
            <a:extLst>
              <a:ext uri="{FF2B5EF4-FFF2-40B4-BE49-F238E27FC236}">
                <a16:creationId xmlns:a16="http://schemas.microsoft.com/office/drawing/2014/main" id="{3C8AC34F-05E3-6409-6ED3-C41D68DCB59E}"/>
              </a:ext>
            </a:extLst>
          </p:cNvPr>
          <p:cNvSpPr/>
          <p:nvPr/>
        </p:nvSpPr>
        <p:spPr>
          <a:xfrm>
            <a:off x="9944100" y="2795155"/>
            <a:ext cx="332509" cy="623455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2B9728-08FD-A9D4-313C-101F2DAF21F9}"/>
              </a:ext>
            </a:extLst>
          </p:cNvPr>
          <p:cNvSpPr txBox="1"/>
          <p:nvPr/>
        </p:nvSpPr>
        <p:spPr>
          <a:xfrm>
            <a:off x="9715499" y="2057401"/>
            <a:ext cx="406284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+5.9% in top-100 hourly loads due to climate change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083CF1-046B-AF80-30F2-F62ED4729CAC}"/>
              </a:ext>
            </a:extLst>
          </p:cNvPr>
          <p:cNvSpPr txBox="1"/>
          <p:nvPr/>
        </p:nvSpPr>
        <p:spPr>
          <a:xfrm>
            <a:off x="1974272" y="4817307"/>
            <a:ext cx="4842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6"/>
                </a:solidFill>
              </a:rPr>
              <a:t>Summer (Jun-Jul-Aug) load duration curves based on the 2019 weather year</a:t>
            </a:r>
          </a:p>
        </p:txBody>
      </p:sp>
    </p:spTree>
    <p:extLst>
      <p:ext uri="{BB962C8B-B14F-4D97-AF65-F5344CB8AC3E}">
        <p14:creationId xmlns:p14="http://schemas.microsoft.com/office/powerpoint/2010/main" val="284803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61E7DF-2D5A-4EF0-9E9E-047227DE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13</a:t>
            </a:fld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A12D9F8-DE80-AA3F-D333-316AA425C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856" y="256032"/>
            <a:ext cx="8503920" cy="1307592"/>
          </a:xfrm>
        </p:spPr>
        <p:txBody>
          <a:bodyPr lIns="0" tIns="0" rIns="0" bIns="0" anchor="ctr"/>
          <a:lstStyle/>
          <a:p>
            <a:pPr algn="r"/>
            <a:r>
              <a:rPr lang="en-US" sz="4200">
                <a:solidFill>
                  <a:srgbClr val="5C96AA"/>
                </a:solidFill>
                <a:latin typeface="Arial"/>
                <a:cs typeface="Arial"/>
              </a:rPr>
              <a:t>Exploring Future Heat Wave </a:t>
            </a:r>
            <a:br>
              <a:rPr lang="en-US" sz="4200">
                <a:solidFill>
                  <a:srgbClr val="5C96AA"/>
                </a:solidFill>
                <a:latin typeface="Arial"/>
                <a:cs typeface="Arial"/>
              </a:rPr>
            </a:br>
            <a:r>
              <a:rPr lang="en-US" sz="4200">
                <a:solidFill>
                  <a:srgbClr val="5C96AA"/>
                </a:solidFill>
                <a:latin typeface="Arial"/>
                <a:cs typeface="Arial"/>
              </a:rPr>
              <a:t>Grid Stress</a:t>
            </a:r>
          </a:p>
        </p:txBody>
      </p:sp>
      <p:pic>
        <p:nvPicPr>
          <p:cNvPr id="3" name="grid_ops_90sec.mp4">
            <a:hlinkClick r:id="" action="ppaction://media"/>
            <a:extLst>
              <a:ext uri="{FF2B5EF4-FFF2-40B4-BE49-F238E27FC236}">
                <a16:creationId xmlns:a16="http://schemas.microsoft.com/office/drawing/2014/main" id="{FF24D432-AE2A-6727-9F66-E79B266755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831.076"/>
                </p14:media>
              </p:ext>
            </p:extLst>
          </p:nvPr>
        </p:nvPicPr>
        <p:blipFill rotWithShape="1">
          <a:blip r:embed="rId5"/>
          <a:srcRect l="18324" t="11869" r="14915" b="5555"/>
          <a:stretch/>
        </p:blipFill>
        <p:spPr>
          <a:xfrm>
            <a:off x="3127018" y="1563624"/>
            <a:ext cx="9581064" cy="66659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B629AF-9C74-8EA7-2C3A-73111230DFD5}"/>
              </a:ext>
            </a:extLst>
          </p:cNvPr>
          <p:cNvSpPr txBox="1"/>
          <p:nvPr/>
        </p:nvSpPr>
        <p:spPr>
          <a:xfrm>
            <a:off x="9252782" y="1563624"/>
            <a:ext cx="345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https://</a:t>
            </a:r>
            <a:r>
              <a:rPr lang="en-US" sz="1800" b="0" i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doi.org</a:t>
            </a:r>
            <a:r>
              <a:rPr lang="en-US" sz="1800" b="0" i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/10.57931/2001010</a:t>
            </a:r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5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2D2A0615-F4B6-4A64-5091-C0AADDDCD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380" y="1682374"/>
            <a:ext cx="6764180" cy="65220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0FD7DF-5CEA-E33E-5B12-3FBE00B8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856" y="256032"/>
            <a:ext cx="8503920" cy="1307592"/>
          </a:xfrm>
        </p:spPr>
        <p:txBody>
          <a:bodyPr lIns="0" tIns="0" rIns="0" bIns="0" anchor="ctr"/>
          <a:lstStyle/>
          <a:p>
            <a:pPr algn="r"/>
            <a:r>
              <a:rPr lang="en-US" sz="4200">
                <a:solidFill>
                  <a:srgbClr val="5C96AA"/>
                </a:solidFill>
                <a:latin typeface="Arial"/>
                <a:cs typeface="Arial"/>
              </a:rPr>
              <a:t>Simulating Multiple Weather Years to Explore Uncertainty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847289-5481-9677-654B-A69C63C81E4C}"/>
              </a:ext>
            </a:extLst>
          </p:cNvPr>
          <p:cNvSpPr txBox="1"/>
          <p:nvPr/>
        </p:nvSpPr>
        <p:spPr>
          <a:xfrm>
            <a:off x="7815923" y="2722853"/>
            <a:ext cx="66790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50000"/>
                  </a:schemeClr>
                </a:solidFill>
              </a:rPr>
              <a:t>The prior example used a single weather year, but we can run many unique weather years through PNNL’s wind, load, and solar models:</a:t>
            </a:r>
            <a:br>
              <a:rPr lang="en-US" sz="280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1005840" lvl="1" indent="-457200"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>
                    <a:lumMod val="50000"/>
                  </a:schemeClr>
                </a:solidFill>
              </a:rPr>
              <a:t>All years have the same total annual energy consumption by design</a:t>
            </a:r>
            <a:br>
              <a:rPr lang="en-US" sz="240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>
                <a:solidFill>
                  <a:schemeClr val="tx1">
                    <a:lumMod val="50000"/>
                  </a:schemeClr>
                </a:solidFill>
              </a:rPr>
              <a:t>  </a:t>
            </a:r>
          </a:p>
          <a:p>
            <a:pPr marL="1005840" lvl="1" indent="-457200"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>
                    <a:lumMod val="50000"/>
                  </a:schemeClr>
                </a:solidFill>
              </a:rPr>
              <a:t>Absolute magnitude and timing of peak demand varies significantly depending on the weather each year</a:t>
            </a:r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9FB01D-0DCA-DDE0-2E2E-6A721CDFA266}"/>
              </a:ext>
            </a:extLst>
          </p:cNvPr>
          <p:cNvSpPr txBox="1"/>
          <p:nvPr/>
        </p:nvSpPr>
        <p:spPr>
          <a:xfrm>
            <a:off x="4957013" y="3800071"/>
            <a:ext cx="21444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/>
                </a:solidFill>
              </a:rPr>
              <a:t>2019 weather year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11CC34C-CAA5-8D86-B43F-2CA37F3603B1}"/>
              </a:ext>
            </a:extLst>
          </p:cNvPr>
          <p:cNvSpPr/>
          <p:nvPr/>
        </p:nvSpPr>
        <p:spPr>
          <a:xfrm>
            <a:off x="4818877" y="5869690"/>
            <a:ext cx="457200" cy="457200"/>
          </a:xfrm>
          <a:prstGeom prst="ellipse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7A4F708-2D9D-220D-D137-2C92E0700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14</a:t>
            </a:fld>
            <a:endParaRPr lang="en-US" sz="20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8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blue dots&#10;&#10;Description automatically generated with medium confidence">
            <a:extLst>
              <a:ext uri="{FF2B5EF4-FFF2-40B4-BE49-F238E27FC236}">
                <a16:creationId xmlns:a16="http://schemas.microsoft.com/office/drawing/2014/main" id="{DCB55722-A40D-AD40-569F-B9FDB05A2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304" y="1682496"/>
            <a:ext cx="6761702" cy="65196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0FD7DF-5CEA-E33E-5B12-3FBE00B8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856" y="256032"/>
            <a:ext cx="8503920" cy="1307592"/>
          </a:xfrm>
        </p:spPr>
        <p:txBody>
          <a:bodyPr lIns="0" tIns="0" rIns="0" bIns="0" anchor="ctr"/>
          <a:lstStyle/>
          <a:p>
            <a:pPr algn="r"/>
            <a:r>
              <a:rPr lang="en-US" sz="4200" dirty="0">
                <a:solidFill>
                  <a:srgbClr val="5C96AA"/>
                </a:solidFill>
                <a:latin typeface="Arial"/>
                <a:cs typeface="Arial"/>
              </a:rPr>
              <a:t>Simulating Multiple Weather Years to Explore Uncertainty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7A4F708-2D9D-220D-D137-2C92E0700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15</a:t>
            </a:fld>
            <a:endParaRPr lang="en-US" sz="2000">
              <a:solidFill>
                <a:schemeClr val="accent2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56675D-8663-4635-4FB2-03E869BFE0CE}"/>
              </a:ext>
            </a:extLst>
          </p:cNvPr>
          <p:cNvGrpSpPr/>
          <p:nvPr/>
        </p:nvGrpSpPr>
        <p:grpSpPr>
          <a:xfrm>
            <a:off x="3657599" y="1787290"/>
            <a:ext cx="7695211" cy="2422078"/>
            <a:chOff x="3657599" y="1787290"/>
            <a:chExt cx="7695211" cy="242207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34CAF4F-A0D9-85C5-5CA5-BC156C26C453}"/>
                </a:ext>
              </a:extLst>
            </p:cNvPr>
            <p:cNvSpPr/>
            <p:nvPr/>
          </p:nvSpPr>
          <p:spPr>
            <a:xfrm>
              <a:off x="3657599" y="2778826"/>
              <a:ext cx="1460665" cy="1430542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8AB50A-F0DA-6FA4-4322-F26997A99D6D}"/>
                </a:ext>
              </a:extLst>
            </p:cNvPr>
            <p:cNvSpPr txBox="1"/>
            <p:nvPr/>
          </p:nvSpPr>
          <p:spPr>
            <a:xfrm>
              <a:off x="6646127" y="1787290"/>
              <a:ext cx="4706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Select weather years with extreme peaks for testing resilience…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095DBD-600B-B943-753D-C324844E578E}"/>
              </a:ext>
            </a:extLst>
          </p:cNvPr>
          <p:cNvGrpSpPr/>
          <p:nvPr/>
        </p:nvGrpSpPr>
        <p:grpSpPr>
          <a:xfrm>
            <a:off x="5379522" y="5035138"/>
            <a:ext cx="7802088" cy="3031830"/>
            <a:chOff x="5379522" y="5035138"/>
            <a:chExt cx="7802088" cy="30318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443C7D-AAF0-31DD-D340-7D2CED16F648}"/>
                </a:ext>
              </a:extLst>
            </p:cNvPr>
            <p:cNvSpPr txBox="1"/>
            <p:nvPr/>
          </p:nvSpPr>
          <p:spPr>
            <a:xfrm>
              <a:off x="7530680" y="7359082"/>
              <a:ext cx="56509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accent4"/>
                  </a:solidFill>
                </a:rPr>
                <a:t>Select weather years with late season peaks to assess reliability with low hydro…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255E040-FB00-4810-2722-1CC7790F1CED}"/>
                </a:ext>
              </a:extLst>
            </p:cNvPr>
            <p:cNvSpPr/>
            <p:nvPr/>
          </p:nvSpPr>
          <p:spPr>
            <a:xfrm rot="5400000">
              <a:off x="4760322" y="5654338"/>
              <a:ext cx="2221919" cy="983520"/>
            </a:xfrm>
            <a:prstGeom prst="ellipse">
              <a:avLst/>
            </a:prstGeom>
            <a:noFill/>
            <a:ln w="635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96B3121-FC22-0E15-F23D-1D7B8985F1C3}"/>
              </a:ext>
            </a:extLst>
          </p:cNvPr>
          <p:cNvSpPr txBox="1"/>
          <p:nvPr/>
        </p:nvSpPr>
        <p:spPr>
          <a:xfrm>
            <a:off x="7815923" y="2722853"/>
            <a:ext cx="66790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50000"/>
                  </a:schemeClr>
                </a:solidFill>
              </a:rPr>
              <a:t>The prior example used a single weather year, but we can run many unique weather years through PNNL’s wind, load, and solar models:</a:t>
            </a:r>
            <a:br>
              <a:rPr lang="en-US" sz="280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1005840" lvl="1" indent="-457200"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>
                    <a:lumMod val="50000"/>
                  </a:schemeClr>
                </a:solidFill>
              </a:rPr>
              <a:t>All years have the same total annual energy consumption by design</a:t>
            </a:r>
            <a:br>
              <a:rPr lang="en-US" sz="240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>
                <a:solidFill>
                  <a:schemeClr val="tx1">
                    <a:lumMod val="50000"/>
                  </a:schemeClr>
                </a:solidFill>
              </a:rPr>
              <a:t>  </a:t>
            </a:r>
          </a:p>
          <a:p>
            <a:pPr marL="1005840" lvl="1" indent="-457200"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>
                    <a:lumMod val="50000"/>
                  </a:schemeClr>
                </a:solidFill>
              </a:rPr>
              <a:t>Absolute magnitude and timing of peak demand varies significantly depending on the weather each year</a:t>
            </a:r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F8158115-C04C-98E8-D5F2-3383490EC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946" y="1510624"/>
            <a:ext cx="9238593" cy="6718976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B471091D-36C9-CCF6-E1D6-397EAA3C1F8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14691" y="1953837"/>
            <a:ext cx="3611827" cy="58185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>
                <a:solidFill>
                  <a:schemeClr val="accent2"/>
                </a:solidFill>
              </a:rPr>
              <a:t>At the seasonal time scale, there is often complementarity between wind and solar to address high load periods. For seasonal droughts, hydro, natural gas and transmission also need to be considered.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0F44C-2030-911F-78EB-7B1931EFE487}"/>
              </a:ext>
            </a:extLst>
          </p:cNvPr>
          <p:cNvSpPr txBox="1"/>
          <p:nvPr/>
        </p:nvSpPr>
        <p:spPr>
          <a:xfrm>
            <a:off x="5439173" y="1604499"/>
            <a:ext cx="157505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1980-2019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D4B3B4-ADEE-C47C-B5EB-812FAB11BE5D}"/>
              </a:ext>
            </a:extLst>
          </p:cNvPr>
          <p:cNvSpPr txBox="1"/>
          <p:nvPr/>
        </p:nvSpPr>
        <p:spPr>
          <a:xfrm>
            <a:off x="10447293" y="3909613"/>
            <a:ext cx="953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FF0000"/>
                </a:solidFill>
              </a:rPr>
              <a:t>Summer high load, </a:t>
            </a:r>
          </a:p>
          <a:p>
            <a:pPr algn="r"/>
            <a:r>
              <a:rPr lang="en-US" sz="1200">
                <a:solidFill>
                  <a:srgbClr val="FF0000"/>
                </a:solidFill>
              </a:rPr>
              <a:t>low wind, </a:t>
            </a:r>
          </a:p>
          <a:p>
            <a:pPr algn="r"/>
            <a:r>
              <a:rPr lang="en-US" sz="1200">
                <a:solidFill>
                  <a:srgbClr val="FF0000"/>
                </a:solidFill>
              </a:rPr>
              <a:t>high solar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B5C9DE-6709-5A95-5147-BA3B05F23849}"/>
              </a:ext>
            </a:extLst>
          </p:cNvPr>
          <p:cNvSpPr/>
          <p:nvPr/>
        </p:nvSpPr>
        <p:spPr>
          <a:xfrm>
            <a:off x="11380776" y="4325112"/>
            <a:ext cx="429768" cy="143010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225541-A49D-0AE6-C8B8-CE86505615E8}"/>
              </a:ext>
            </a:extLst>
          </p:cNvPr>
          <p:cNvSpPr txBox="1"/>
          <p:nvPr/>
        </p:nvSpPr>
        <p:spPr>
          <a:xfrm>
            <a:off x="7402522" y="4624664"/>
            <a:ext cx="953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FF0000"/>
                </a:solidFill>
              </a:rPr>
              <a:t>Winter </a:t>
            </a:r>
          </a:p>
          <a:p>
            <a:pPr algn="r"/>
            <a:r>
              <a:rPr lang="en-US" sz="1200">
                <a:solidFill>
                  <a:srgbClr val="FF0000"/>
                </a:solidFill>
              </a:rPr>
              <a:t>high load, </a:t>
            </a:r>
          </a:p>
          <a:p>
            <a:pPr algn="r"/>
            <a:r>
              <a:rPr lang="en-US" sz="1200">
                <a:solidFill>
                  <a:srgbClr val="FF0000"/>
                </a:solidFill>
              </a:rPr>
              <a:t>high wind, </a:t>
            </a:r>
          </a:p>
          <a:p>
            <a:pPr algn="r"/>
            <a:r>
              <a:rPr lang="en-US" sz="1200">
                <a:solidFill>
                  <a:srgbClr val="FF0000"/>
                </a:solidFill>
              </a:rPr>
              <a:t>low solar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B7749A-6FC9-A6B2-083F-2F8665CD0A76}"/>
              </a:ext>
            </a:extLst>
          </p:cNvPr>
          <p:cNvSpPr/>
          <p:nvPr/>
        </p:nvSpPr>
        <p:spPr>
          <a:xfrm>
            <a:off x="8331285" y="4325112"/>
            <a:ext cx="429768" cy="143010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5829878-430E-2B1E-FE81-A867543DF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16</a:t>
            </a:fld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1D6A3BD-C317-0830-B1BC-FDF451A96E38}"/>
              </a:ext>
            </a:extLst>
          </p:cNvPr>
          <p:cNvSpPr txBox="1">
            <a:spLocks/>
          </p:cNvSpPr>
          <p:nvPr/>
        </p:nvSpPr>
        <p:spPr>
          <a:xfrm>
            <a:off x="5705856" y="256032"/>
            <a:ext cx="8503920" cy="1310979"/>
          </a:xfrm>
          <a:prstGeom prst="rect">
            <a:avLst/>
          </a:prstGeom>
        </p:spPr>
        <p:txBody>
          <a:bodyPr lIns="0" tIns="0" rIns="0" bIns="0" anchor="ctr"/>
          <a:lstStyle>
            <a:lvl1pPr algn="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5C96AA"/>
                </a:solidFill>
              </a:rPr>
              <a:t>Wind Solar and Load Cycles Vary Depending on the Region and Season</a:t>
            </a:r>
          </a:p>
        </p:txBody>
      </p:sp>
    </p:spTree>
    <p:extLst>
      <p:ext uri="{BB962C8B-B14F-4D97-AF65-F5344CB8AC3E}">
        <p14:creationId xmlns:p14="http://schemas.microsoft.com/office/powerpoint/2010/main" val="213793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AC2C1A-7D33-46EA-7F4F-0D4E7791E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56" y="1890239"/>
            <a:ext cx="10040644" cy="557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00801E-18F4-57A3-09FB-FFDC56FC7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941" y="1718572"/>
            <a:ext cx="2926035" cy="6186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B859EA-1B47-0025-230B-4B6EE7DEC89A}"/>
              </a:ext>
            </a:extLst>
          </p:cNvPr>
          <p:cNvSpPr txBox="1"/>
          <p:nvPr/>
        </p:nvSpPr>
        <p:spPr>
          <a:xfrm>
            <a:off x="5616770" y="7388274"/>
            <a:ext cx="7986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</a:rPr>
              <a:t>Energy droughts help understand storage and regional transmission needs and whether market mechanisms incentivize those operations.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D039D-F83B-BFBA-7319-D994B90EB31A}"/>
              </a:ext>
            </a:extLst>
          </p:cNvPr>
          <p:cNvSpPr txBox="1"/>
          <p:nvPr/>
        </p:nvSpPr>
        <p:spPr>
          <a:xfrm>
            <a:off x="1434867" y="7845415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1" dirty="0">
                <a:solidFill>
                  <a:schemeClr val="accent2"/>
                </a:solidFill>
              </a:rPr>
              <a:t>Bracken et al. ( in revision)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4C11DF1-CC2F-35DB-2724-B4B5ECBAE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17</a:t>
            </a:fld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C3D8FF4D-FD41-56ED-9E84-8CEBEBDA65B4}"/>
              </a:ext>
            </a:extLst>
          </p:cNvPr>
          <p:cNvSpPr txBox="1">
            <a:spLocks/>
          </p:cNvSpPr>
          <p:nvPr/>
        </p:nvSpPr>
        <p:spPr>
          <a:xfrm>
            <a:off x="5705856" y="256032"/>
            <a:ext cx="8503920" cy="1307592"/>
          </a:xfrm>
          <a:prstGeom prst="rect">
            <a:avLst/>
          </a:prstGeom>
        </p:spPr>
        <p:txBody>
          <a:bodyPr lIns="0" tIns="0" rIns="0" bIns="0" anchor="ctr"/>
          <a:lstStyle>
            <a:lvl1pPr algn="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4200" dirty="0">
                <a:solidFill>
                  <a:srgbClr val="5C96AA"/>
                </a:solidFill>
                <a:latin typeface="Arial"/>
                <a:cs typeface="Arial"/>
              </a:rPr>
              <a:t>Coincident Datasets Help Identify Periods of Potential Stress</a:t>
            </a:r>
          </a:p>
        </p:txBody>
      </p:sp>
    </p:spTree>
    <p:extLst>
      <p:ext uri="{BB962C8B-B14F-4D97-AF65-F5344CB8AC3E}">
        <p14:creationId xmlns:p14="http://schemas.microsoft.com/office/powerpoint/2010/main" val="88815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>
            <a:extLst>
              <a:ext uri="{FF2B5EF4-FFF2-40B4-BE49-F238E27FC236}">
                <a16:creationId xmlns:a16="http://schemas.microsoft.com/office/drawing/2014/main" id="{047FE9C8-9634-8402-155C-B740FFA94E61}"/>
              </a:ext>
            </a:extLst>
          </p:cNvPr>
          <p:cNvSpPr txBox="1"/>
          <p:nvPr/>
        </p:nvSpPr>
        <p:spPr>
          <a:xfrm>
            <a:off x="1177565" y="6978408"/>
            <a:ext cx="5175331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accent2"/>
                </a:solidFill>
              </a:rPr>
              <a:t>Interannual variations in hydropower generation are expected and need to be considered in power system studies.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561EE5-5F9B-F3CD-B7E1-6B3B7C56A10B}"/>
              </a:ext>
            </a:extLst>
          </p:cNvPr>
          <p:cNvGrpSpPr/>
          <p:nvPr/>
        </p:nvGrpSpPr>
        <p:grpSpPr>
          <a:xfrm>
            <a:off x="1036130" y="2348834"/>
            <a:ext cx="5458201" cy="4441097"/>
            <a:chOff x="471915" y="3025402"/>
            <a:chExt cx="5458201" cy="4441097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CBBBD2C-94F4-A991-F5A4-1DACB828E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915" y="3025402"/>
              <a:ext cx="5440925" cy="4441097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E630A9B-046A-A002-3206-96E8B806E8D0}"/>
                </a:ext>
              </a:extLst>
            </p:cNvPr>
            <p:cNvSpPr txBox="1"/>
            <p:nvPr/>
          </p:nvSpPr>
          <p:spPr>
            <a:xfrm>
              <a:off x="4869774" y="4717683"/>
              <a:ext cx="1060342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0" b="1">
                  <a:solidFill>
                    <a:srgbClr val="CA610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D74428AE-EB63-4091-9C48-F24EA640141F}"/>
                </a:ext>
              </a:extLst>
            </p:cNvPr>
            <p:cNvCxnSpPr/>
            <p:nvPr/>
          </p:nvCxnSpPr>
          <p:spPr>
            <a:xfrm flipH="1">
              <a:off x="4585664" y="4890522"/>
              <a:ext cx="346510" cy="0"/>
            </a:xfrm>
            <a:prstGeom prst="straightConnector1">
              <a:avLst/>
            </a:prstGeom>
            <a:ln>
              <a:solidFill>
                <a:srgbClr val="CA6107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6B9FF36-6E9E-8D79-FCA1-922D1E46F15D}"/>
                </a:ext>
              </a:extLst>
            </p:cNvPr>
            <p:cNvCxnSpPr>
              <a:cxnSpLocks/>
            </p:cNvCxnSpPr>
            <p:nvPr/>
          </p:nvCxnSpPr>
          <p:spPr>
            <a:xfrm>
              <a:off x="1083824" y="3957840"/>
              <a:ext cx="4377792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D5102652-E870-813F-E664-D3C3318336EF}"/>
              </a:ext>
            </a:extLst>
          </p:cNvPr>
          <p:cNvSpPr txBox="1"/>
          <p:nvPr/>
        </p:nvSpPr>
        <p:spPr>
          <a:xfrm>
            <a:off x="6628367" y="7510805"/>
            <a:ext cx="787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chemeClr val="accent2"/>
                </a:solidFill>
              </a:rPr>
              <a:t>July hydropower generation by power plant. Hydropower datasets include weekly potential generation and flexibility.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AC4C42-D7E9-CA3E-EB5E-889536FFBA94}"/>
              </a:ext>
            </a:extLst>
          </p:cNvPr>
          <p:cNvGrpSpPr/>
          <p:nvPr/>
        </p:nvGrpSpPr>
        <p:grpSpPr>
          <a:xfrm>
            <a:off x="6628367" y="1486219"/>
            <a:ext cx="7878958" cy="6103335"/>
            <a:chOff x="6877093" y="1143481"/>
            <a:chExt cx="7878958" cy="6103335"/>
          </a:xfrm>
        </p:grpSpPr>
        <p:pic>
          <p:nvPicPr>
            <p:cNvPr id="67" name="Picture 66" descr="Map&#10;&#10;Description automatically generated">
              <a:extLst>
                <a:ext uri="{FF2B5EF4-FFF2-40B4-BE49-F238E27FC236}">
                  <a16:creationId xmlns:a16="http://schemas.microsoft.com/office/drawing/2014/main" id="{D6D20D16-A2E5-C172-B55D-D418C9D6D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551" r="13583"/>
            <a:stretch/>
          </p:blipFill>
          <p:spPr>
            <a:xfrm>
              <a:off x="6877093" y="1143481"/>
              <a:ext cx="5546809" cy="3149843"/>
            </a:xfrm>
            <a:prstGeom prst="rect">
              <a:avLst/>
            </a:prstGeom>
          </p:spPr>
        </p:pic>
        <p:pic>
          <p:nvPicPr>
            <p:cNvPr id="76" name="Picture 75" descr="Map&#10;&#10;Description automatically generated">
              <a:extLst>
                <a:ext uri="{FF2B5EF4-FFF2-40B4-BE49-F238E27FC236}">
                  <a16:creationId xmlns:a16="http://schemas.microsoft.com/office/drawing/2014/main" id="{4306E624-C072-0F71-F24D-A23F4475E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6138" t="20373" r="1198" b="21876"/>
            <a:stretch/>
          </p:blipFill>
          <p:spPr>
            <a:xfrm>
              <a:off x="12652530" y="2093647"/>
              <a:ext cx="1724065" cy="4042307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C5F24DA-9273-11EB-3FC6-70C6A860728D}"/>
                </a:ext>
              </a:extLst>
            </p:cNvPr>
            <p:cNvSpPr txBox="1"/>
            <p:nvPr/>
          </p:nvSpPr>
          <p:spPr>
            <a:xfrm>
              <a:off x="10020782" y="1214943"/>
              <a:ext cx="2470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accent2"/>
                  </a:solidFill>
                </a:rPr>
                <a:t>July 2015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E2B82C4-09B0-0299-CEF3-957912D7D72B}"/>
                </a:ext>
              </a:extLst>
            </p:cNvPr>
            <p:cNvSpPr txBox="1"/>
            <p:nvPr/>
          </p:nvSpPr>
          <p:spPr>
            <a:xfrm>
              <a:off x="13381957" y="4458932"/>
              <a:ext cx="1374094" cy="1598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5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Very high</a:t>
              </a:r>
            </a:p>
            <a:p>
              <a:pPr>
                <a:lnSpc>
                  <a:spcPts val="2400"/>
                </a:lnSpc>
              </a:pPr>
              <a:r>
                <a:rPr lang="en-US" sz="15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Above normal</a:t>
              </a:r>
            </a:p>
            <a:p>
              <a:pPr>
                <a:lnSpc>
                  <a:spcPts val="2400"/>
                </a:lnSpc>
              </a:pPr>
              <a:r>
                <a:rPr lang="en-US" sz="15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Normal</a:t>
              </a:r>
            </a:p>
            <a:p>
              <a:pPr>
                <a:lnSpc>
                  <a:spcPts val="2400"/>
                </a:lnSpc>
              </a:pPr>
              <a:r>
                <a:rPr lang="en-US" sz="15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Below normal</a:t>
              </a:r>
            </a:p>
            <a:p>
              <a:pPr>
                <a:lnSpc>
                  <a:spcPts val="2400"/>
                </a:lnSpc>
              </a:pPr>
              <a:r>
                <a:rPr lang="en-US" sz="15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Very low</a:t>
              </a:r>
            </a:p>
          </p:txBody>
        </p:sp>
        <p:pic>
          <p:nvPicPr>
            <p:cNvPr id="65" name="Picture 64" descr="Map&#10;&#10;Description automatically generated">
              <a:extLst>
                <a:ext uri="{FF2B5EF4-FFF2-40B4-BE49-F238E27FC236}">
                  <a16:creationId xmlns:a16="http://schemas.microsoft.com/office/drawing/2014/main" id="{3EC8FDB0-3D73-74A8-C0BD-34C8CA4AC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550" r="13583"/>
            <a:stretch/>
          </p:blipFill>
          <p:spPr>
            <a:xfrm>
              <a:off x="6877093" y="4096971"/>
              <a:ext cx="5546809" cy="3149845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9CE3B9A-97BF-41F9-E951-1E5B7DC528EF}"/>
                </a:ext>
              </a:extLst>
            </p:cNvPr>
            <p:cNvSpPr txBox="1"/>
            <p:nvPr/>
          </p:nvSpPr>
          <p:spPr>
            <a:xfrm>
              <a:off x="10020782" y="4204540"/>
              <a:ext cx="2470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accent2"/>
                  </a:solidFill>
                </a:rPr>
                <a:t>July 2018</a:t>
              </a:r>
            </a:p>
          </p:txBody>
        </p:sp>
      </p:grp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8B1ED9E-CB19-CD7B-6FF4-DA744F8EF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18</a:t>
            </a:fld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E2DE435-9D41-C4D5-4029-F25C5FD5CEA4}"/>
              </a:ext>
            </a:extLst>
          </p:cNvPr>
          <p:cNvSpPr txBox="1">
            <a:spLocks/>
          </p:cNvSpPr>
          <p:nvPr/>
        </p:nvSpPr>
        <p:spPr>
          <a:xfrm>
            <a:off x="5705856" y="327862"/>
            <a:ext cx="8503920" cy="1235762"/>
          </a:xfrm>
          <a:prstGeom prst="rect">
            <a:avLst/>
          </a:prstGeom>
        </p:spPr>
        <p:txBody>
          <a:bodyPr lIns="0" tIns="0" rIns="0" bIns="0" anchor="ctr"/>
          <a:lstStyle>
            <a:lvl1pPr algn="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5C96AA"/>
                </a:solidFill>
                <a:latin typeface="Arial"/>
                <a:cs typeface="Arial"/>
              </a:rPr>
              <a:t>Hydropower Datasets Are Available for Input Into Power System Models</a:t>
            </a:r>
          </a:p>
        </p:txBody>
      </p:sp>
    </p:spTree>
    <p:extLst>
      <p:ext uri="{BB962C8B-B14F-4D97-AF65-F5344CB8AC3E}">
        <p14:creationId xmlns:p14="http://schemas.microsoft.com/office/powerpoint/2010/main" val="145789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7B1B96-32FC-DDFB-0414-64D20144A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29"/>
          <a:stretch/>
        </p:blipFill>
        <p:spPr>
          <a:xfrm>
            <a:off x="7724145" y="1654501"/>
            <a:ext cx="6686840" cy="331002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479801-DA8F-0213-AF94-35CADB064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727" y="2701145"/>
            <a:ext cx="5606958" cy="46227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188CD-87E3-1400-EF85-8F9960C16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993" y="4223913"/>
            <a:ext cx="6683609" cy="3893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86234D-D9DE-B075-4043-6160946CBBCE}"/>
              </a:ext>
            </a:extLst>
          </p:cNvPr>
          <p:cNvSpPr txBox="1"/>
          <p:nvPr/>
        </p:nvSpPr>
        <p:spPr>
          <a:xfrm>
            <a:off x="10691039" y="5878025"/>
            <a:ext cx="3657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err="1">
                <a:solidFill>
                  <a:schemeClr val="accent6"/>
                </a:solidFill>
              </a:rPr>
              <a:t>godeeep.pnnl.gov</a:t>
            </a:r>
            <a:r>
              <a:rPr lang="en-US" sz="3200" b="1">
                <a:solidFill>
                  <a:schemeClr val="accent6"/>
                </a:solidFill>
              </a:rPr>
              <a:t> </a:t>
            </a:r>
            <a:endParaRPr lang="en-US" sz="3200" b="1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CE359CD4-AB1A-14A2-AFFD-B8713B59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19</a:t>
            </a:fld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7F625E-EBB5-8490-0100-C40B4EC8104D}"/>
              </a:ext>
            </a:extLst>
          </p:cNvPr>
          <p:cNvSpPr txBox="1"/>
          <p:nvPr/>
        </p:nvSpPr>
        <p:spPr>
          <a:xfrm>
            <a:off x="917636" y="1748527"/>
            <a:ext cx="38469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2"/>
                </a:solidFill>
              </a:rPr>
              <a:t>Open-source, vetted datasets are available in multiple formats in support of targeted questions by industry.</a:t>
            </a:r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BD625C47-50A8-7FF1-D968-4782D392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856" y="256032"/>
            <a:ext cx="8503920" cy="1307592"/>
          </a:xfrm>
        </p:spPr>
        <p:txBody>
          <a:bodyPr lIns="0" tIns="0" rIns="0" bIns="0" anchor="ctr"/>
          <a:lstStyle/>
          <a:p>
            <a:pPr algn="r"/>
            <a:r>
              <a:rPr lang="en-US" sz="4200">
                <a:solidFill>
                  <a:srgbClr val="5C96AA"/>
                </a:solidFill>
                <a:latin typeface="Arial"/>
                <a:cs typeface="Arial"/>
              </a:rPr>
              <a:t>Sharing Data and Models</a:t>
            </a:r>
          </a:p>
        </p:txBody>
      </p:sp>
    </p:spTree>
    <p:extLst>
      <p:ext uri="{BB962C8B-B14F-4D97-AF65-F5344CB8AC3E}">
        <p14:creationId xmlns:p14="http://schemas.microsoft.com/office/powerpoint/2010/main" val="288868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BCC4A-09A3-46FA-94B8-812D5A6C188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059873" y="1592252"/>
            <a:ext cx="5408881" cy="6598755"/>
          </a:xfrm>
        </p:spPr>
        <p:txBody>
          <a:bodyPr anchor="ctr"/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accent2"/>
                </a:solidFill>
              </a:rPr>
              <a:t>The existing grid is weather sensitive.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accent2"/>
                </a:solidFill>
              </a:rPr>
              <a:t>Weather characteristics (e.g., extremes) are changing rapidly.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accent2"/>
                </a:solidFill>
              </a:rPr>
              <a:t>The grid is also changing rapidly.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accent2"/>
                </a:solidFill>
              </a:rPr>
              <a:t>A high renewables grid will be even more weather sensitive.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4E8AE95-CF38-74F9-DF8E-C768B039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2</a:t>
            </a:fld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09F1981-15DB-2019-86F1-76CA3842F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856" y="256032"/>
            <a:ext cx="8503920" cy="1307592"/>
          </a:xfrm>
        </p:spPr>
        <p:txBody>
          <a:bodyPr lIns="0" tIns="0" rIns="0" bIns="0" anchor="ctr"/>
          <a:lstStyle/>
          <a:p>
            <a:pPr algn="r"/>
            <a:r>
              <a:rPr lang="en-US" sz="4200">
                <a:solidFill>
                  <a:srgbClr val="5C96AA"/>
                </a:solidFill>
                <a:latin typeface="Arial"/>
                <a:cs typeface="Arial"/>
              </a:rPr>
              <a:t>Assertions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D8E17A-0C23-6E07-DF08-145D90BCC5FE}"/>
              </a:ext>
            </a:extLst>
          </p:cNvPr>
          <p:cNvGrpSpPr/>
          <p:nvPr/>
        </p:nvGrpSpPr>
        <p:grpSpPr>
          <a:xfrm>
            <a:off x="6765712" y="1913225"/>
            <a:ext cx="7772400" cy="5956809"/>
            <a:chOff x="6041321" y="1815591"/>
            <a:chExt cx="7772400" cy="5956809"/>
          </a:xfrm>
        </p:grpSpPr>
        <p:pic>
          <p:nvPicPr>
            <p:cNvPr id="2" name="Picture 1" descr="Map&#10;&#10;Description automatically generated with medium confidence">
              <a:extLst>
                <a:ext uri="{FF2B5EF4-FFF2-40B4-BE49-F238E27FC236}">
                  <a16:creationId xmlns:a16="http://schemas.microsoft.com/office/drawing/2014/main" id="{56B196E2-AFC7-A634-D389-EDEA52F0B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1321" y="2912286"/>
              <a:ext cx="7772400" cy="362990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C127B70-00ED-BAE7-8793-10FB78952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2521" y="1815591"/>
              <a:ext cx="6350001" cy="1083989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30C3457-874C-59D3-A017-434E8F482DE6}"/>
                </a:ext>
              </a:extLst>
            </p:cNvPr>
            <p:cNvGrpSpPr/>
            <p:nvPr/>
          </p:nvGrpSpPr>
          <p:grpSpPr>
            <a:xfrm>
              <a:off x="6066614" y="6616896"/>
              <a:ext cx="7721815" cy="1155504"/>
              <a:chOff x="999107" y="6427445"/>
              <a:chExt cx="7721815" cy="115550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76806DF-7915-513D-4279-865F6F6AF4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6417" y="6427445"/>
                <a:ext cx="4524505" cy="115550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67FB69B-440C-9BAF-D195-43576FADCF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9107" y="6649171"/>
                <a:ext cx="3078480" cy="7120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537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BCC4A-09A3-46FA-94B8-812D5A6C188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059873" y="1773547"/>
            <a:ext cx="13387645" cy="6598755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To assess the resilience and reliability of the bulk power system, it is critical to evaluate system performance with coincident load-wind-solar-hydro conditions and across a wide range of historical and projected weather conditions.</a:t>
            </a:r>
            <a:endParaRPr lang="en-US" sz="1200" dirty="0">
              <a:solidFill>
                <a:schemeClr val="accent2"/>
              </a:solidFill>
            </a:endParaRPr>
          </a:p>
          <a:p>
            <a:r>
              <a:rPr lang="en-US" sz="3200" dirty="0">
                <a:solidFill>
                  <a:schemeClr val="accent2"/>
                </a:solidFill>
              </a:rPr>
              <a:t>We are translating scientific understanding into actionable power-system relevant data and insights for use in long-term planning.</a:t>
            </a:r>
            <a:endParaRPr lang="en-US" sz="1200" dirty="0">
              <a:solidFill>
                <a:schemeClr val="accent2"/>
              </a:solidFill>
            </a:endParaRPr>
          </a:p>
          <a:p>
            <a:r>
              <a:rPr lang="en-US" sz="3200" dirty="0">
                <a:solidFill>
                  <a:schemeClr val="accent2"/>
                </a:solidFill>
              </a:rPr>
              <a:t>The conditions that stressed your system in the past may not be the ones that stress your system in the future.</a:t>
            </a:r>
            <a:endParaRPr lang="en-US" sz="1200" dirty="0">
              <a:solidFill>
                <a:schemeClr val="accent2"/>
              </a:solidFill>
            </a:endParaRPr>
          </a:p>
          <a:p>
            <a:r>
              <a:rPr lang="en-US" sz="3200" dirty="0">
                <a:solidFill>
                  <a:schemeClr val="accent2"/>
                </a:solidFill>
              </a:rPr>
              <a:t>Innovations: </a:t>
            </a:r>
          </a:p>
          <a:p>
            <a:pPr lvl="1"/>
            <a:r>
              <a:rPr lang="en-US" sz="2600" dirty="0">
                <a:solidFill>
                  <a:schemeClr val="accent2"/>
                </a:solidFill>
              </a:rPr>
              <a:t>Spatially- and temporally-coincident load, wind, and solar data</a:t>
            </a:r>
          </a:p>
          <a:p>
            <a:pPr lvl="1"/>
            <a:r>
              <a:rPr lang="en-US" sz="2600" dirty="0">
                <a:solidFill>
                  <a:schemeClr val="accent2"/>
                </a:solidFill>
              </a:rPr>
              <a:t>Capture consistent and realistic impacts on electricity supply and demand for use in stress testing projected infrastructure</a:t>
            </a:r>
          </a:p>
          <a:p>
            <a:pPr lvl="1"/>
            <a:r>
              <a:rPr lang="en-US" sz="2600" dirty="0">
                <a:solidFill>
                  <a:schemeClr val="accent2"/>
                </a:solidFill>
              </a:rPr>
              <a:t>Quantitative characterization of wind and solar droughts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4E8AE95-CF38-74F9-DF8E-C768B039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20</a:t>
            </a:fld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09F1981-15DB-2019-86F1-76CA3842F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856" y="256032"/>
            <a:ext cx="8503920" cy="1307592"/>
          </a:xfrm>
        </p:spPr>
        <p:txBody>
          <a:bodyPr lIns="0" tIns="0" rIns="0" bIns="0" anchor="ctr"/>
          <a:lstStyle/>
          <a:p>
            <a:pPr algn="r"/>
            <a:r>
              <a:rPr lang="en-US" sz="4200">
                <a:solidFill>
                  <a:srgbClr val="5C96AA"/>
                </a:solidFill>
                <a:latin typeface="Arial"/>
                <a:cs typeface="Arial"/>
              </a:rPr>
              <a:t>Key Messages and Results</a:t>
            </a:r>
          </a:p>
        </p:txBody>
      </p:sp>
    </p:spTree>
    <p:extLst>
      <p:ext uri="{BB962C8B-B14F-4D97-AF65-F5344CB8AC3E}">
        <p14:creationId xmlns:p14="http://schemas.microsoft.com/office/powerpoint/2010/main" val="308544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37F366-3EDC-81F9-2DB3-0C966C3553A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94899" y="1558163"/>
            <a:ext cx="13292284" cy="668331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Key Datasets</a:t>
            </a:r>
          </a:p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Climate Forcing</a:t>
            </a:r>
          </a:p>
          <a:p>
            <a:pPr lvl="1"/>
            <a:r>
              <a:rPr lang="en-US" sz="2000" i="1" dirty="0">
                <a:solidFill>
                  <a:schemeClr val="tx1">
                    <a:lumMod val="50000"/>
                  </a:schemeClr>
                </a:solidFill>
              </a:rPr>
              <a:t>Jones, A. D., Rastogi, D., Vahmani, P., Stansfield, A., Reed, K., Thurber, T., Ullrich, P., &amp; Rice, J. S. (2022). IM3/HyperFACETS Thermodynamic Global Warming (TGW) Simulation Datasets (v1.0.0) [Data set]. MSD-LIVE Data Repository. </a:t>
            </a:r>
            <a:r>
              <a:rPr lang="en-US" sz="2000" i="1" dirty="0">
                <a:solidFill>
                  <a:schemeClr val="tx1">
                    <a:lumMod val="50000"/>
                  </a:schemeClr>
                </a:solidFill>
                <a:hlinkClick r:id="rId2"/>
              </a:rPr>
              <a:t>https://doi.org/10.57931/1885756</a:t>
            </a:r>
            <a:r>
              <a:rPr lang="en-US" sz="20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Wind and Solar Generation</a:t>
            </a:r>
          </a:p>
          <a:p>
            <a:pPr lvl="1"/>
            <a:r>
              <a:rPr lang="en-US" sz="2000" i="1" dirty="0">
                <a:solidFill>
                  <a:schemeClr val="tx1">
                    <a:lumMod val="50000"/>
                  </a:schemeClr>
                </a:solidFill>
              </a:rPr>
              <a:t>Bracken, C., Thurber, T., &amp; Voisin, N. (2023). Hourly Wind and Solar Generation Profiles at 1/8th Degree Resolution (v1.0.0) [Data set]. </a:t>
            </a:r>
            <a:r>
              <a:rPr lang="en-US" sz="2000" i="1" dirty="0" err="1">
                <a:solidFill>
                  <a:schemeClr val="tx1">
                    <a:lumMod val="50000"/>
                  </a:schemeClr>
                </a:solidFill>
              </a:rPr>
              <a:t>Zenodo</a:t>
            </a:r>
            <a:r>
              <a:rPr lang="en-US" sz="2000" i="1" dirty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en-US" sz="2000" i="1" dirty="0">
                <a:solidFill>
                  <a:schemeClr val="tx1">
                    <a:lumMod val="50000"/>
                  </a:schemeClr>
                </a:solidFill>
                <a:hlinkClick r:id="rId3"/>
              </a:rPr>
              <a:t>https://doi.org/10.5281/zenodo.10214348</a:t>
            </a:r>
            <a:r>
              <a:rPr lang="en-US" sz="20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10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Key Models</a:t>
            </a:r>
          </a:p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Capacity Expansion Regional Feasibility (CERF):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hlinkClick r:id="rId4"/>
              </a:rPr>
              <a:t>https://immm-sfa.github.io/cerf/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Grid Operations (GO):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hlinkClick r:id="rId5"/>
              </a:rPr>
              <a:t>https://immm-sfa.github.io/go/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Renewable Energy Potential (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reV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):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hlinkClick r:id="rId6"/>
              </a:rPr>
              <a:t>https://nrel.github.io/reV/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Total ELectricity Loads (TELL):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hlinkClick r:id="rId7"/>
              </a:rPr>
              <a:t>https://immm-sfa.github.io/tell/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Funding</a:t>
            </a:r>
          </a:p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Various elements of this research were independently funded by DOE BER, DOE WPTO, and internal funding from PNNL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CA05F88-1637-9E50-4ACB-08032B8D1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856" y="256032"/>
            <a:ext cx="8503920" cy="1310979"/>
          </a:xfrm>
        </p:spPr>
        <p:txBody>
          <a:bodyPr tIns="0" rIns="0" bIns="0" anchor="ctr"/>
          <a:lstStyle/>
          <a:p>
            <a:pPr algn="r"/>
            <a:r>
              <a:rPr lang="en-US" sz="4400" dirty="0">
                <a:solidFill>
                  <a:srgbClr val="5C96AA"/>
                </a:solidFill>
              </a:rPr>
              <a:t>Datasets, Models, and Funding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BAB74A1-3D92-5B02-BF1E-1746AA1D7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21</a:t>
            </a:fld>
            <a:endParaRPr 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BCC4A-09A3-46FA-94B8-812D5A6C188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059874" y="2572513"/>
            <a:ext cx="13387645" cy="4187580"/>
          </a:xfrm>
        </p:spPr>
        <p:txBody>
          <a:bodyPr lIns="91440" tIns="45720" rIns="91440" bIns="45720" anchor="ctr"/>
          <a:lstStyle/>
          <a:p>
            <a:pPr marL="0" indent="0">
              <a:buNone/>
            </a:pPr>
            <a:r>
              <a:rPr lang="en-US" sz="4000" dirty="0">
                <a:solidFill>
                  <a:schemeClr val="accent2"/>
                </a:solidFill>
                <a:latin typeface="Arial"/>
                <a:cs typeface="Arial"/>
              </a:rPr>
              <a:t>To assess the resilience and reliability of the bulk power system, it is critical to evaluate system performance: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>
                <a:solidFill>
                  <a:schemeClr val="accent2"/>
                </a:solidFill>
                <a:latin typeface="Arial"/>
                <a:cs typeface="Arial"/>
              </a:rPr>
              <a:t>With coincident load-wind-solar-hydro conditions;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>
                <a:solidFill>
                  <a:schemeClr val="accent2"/>
                </a:solidFill>
                <a:latin typeface="Arial"/>
                <a:cs typeface="Arial"/>
              </a:rPr>
              <a:t>Across a wide range of historical and projected weather conditions.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4E8AE95-CF38-74F9-DF8E-C768B039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3</a:t>
            </a:fld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09F1981-15DB-2019-86F1-76CA3842F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856" y="256032"/>
            <a:ext cx="8503920" cy="1307592"/>
          </a:xfrm>
        </p:spPr>
        <p:txBody>
          <a:bodyPr lIns="0" tIns="0" rIns="0" bIns="0" anchor="ctr"/>
          <a:lstStyle/>
          <a:p>
            <a:pPr algn="r"/>
            <a:r>
              <a:rPr lang="en-US" sz="4200">
                <a:solidFill>
                  <a:srgbClr val="5C96AA"/>
                </a:solidFill>
                <a:latin typeface="Arial"/>
                <a:cs typeface="Arial"/>
              </a:rPr>
              <a:t>Key Messages</a:t>
            </a:r>
          </a:p>
        </p:txBody>
      </p:sp>
    </p:spTree>
    <p:extLst>
      <p:ext uri="{BB962C8B-B14F-4D97-AF65-F5344CB8AC3E}">
        <p14:creationId xmlns:p14="http://schemas.microsoft.com/office/powerpoint/2010/main" val="36577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 descr="Partial sun with solid fill">
            <a:extLst>
              <a:ext uri="{FF2B5EF4-FFF2-40B4-BE49-F238E27FC236}">
                <a16:creationId xmlns:a16="http://schemas.microsoft.com/office/drawing/2014/main" id="{5580D431-2712-75F4-7793-DEA3B0890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4685" y="2119330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CE3DBE-2BE3-7D82-1716-113845CF2BF9}"/>
              </a:ext>
            </a:extLst>
          </p:cNvPr>
          <p:cNvSpPr txBox="1"/>
          <p:nvPr/>
        </p:nvSpPr>
        <p:spPr>
          <a:xfrm>
            <a:off x="6889085" y="2253344"/>
            <a:ext cx="2133918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Climate &amp;</a:t>
            </a:r>
          </a:p>
          <a:p>
            <a:r>
              <a:rPr lang="en-US"/>
              <a:t>Social Sciences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7289E389-BC4C-7456-C3EB-B1C153465355}"/>
              </a:ext>
            </a:extLst>
          </p:cNvPr>
          <p:cNvCxnSpPr>
            <a:cxnSpLocks/>
            <a:stCxn id="15" idx="1"/>
            <a:endCxn id="40" idx="0"/>
          </p:cNvCxnSpPr>
          <p:nvPr/>
        </p:nvCxnSpPr>
        <p:spPr>
          <a:xfrm rot="10800000" flipV="1">
            <a:off x="3868179" y="2576529"/>
            <a:ext cx="2106507" cy="536619"/>
          </a:xfrm>
          <a:prstGeom prst="bentConnector2">
            <a:avLst/>
          </a:prstGeom>
          <a:ln>
            <a:solidFill>
              <a:srgbClr val="6162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7183AAC5-9F23-0ABF-02B6-E1AD4667AEB3}"/>
              </a:ext>
            </a:extLst>
          </p:cNvPr>
          <p:cNvCxnSpPr>
            <a:cxnSpLocks/>
            <a:stCxn id="18" idx="3"/>
            <a:endCxn id="43" idx="0"/>
          </p:cNvCxnSpPr>
          <p:nvPr/>
        </p:nvCxnSpPr>
        <p:spPr>
          <a:xfrm>
            <a:off x="9023003" y="2631909"/>
            <a:ext cx="2678010" cy="545138"/>
          </a:xfrm>
          <a:prstGeom prst="bentConnector2">
            <a:avLst/>
          </a:prstGeom>
          <a:ln>
            <a:solidFill>
              <a:srgbClr val="6162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9F64343-9D62-E9F9-674A-AC1CD0A9BB65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7782097" y="3010474"/>
            <a:ext cx="0" cy="166573"/>
          </a:xfrm>
          <a:prstGeom prst="straightConnector1">
            <a:avLst/>
          </a:prstGeom>
          <a:ln>
            <a:solidFill>
              <a:srgbClr val="6162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10F1056-4254-BA71-A51E-4BBBC5EC28BF}"/>
              </a:ext>
            </a:extLst>
          </p:cNvPr>
          <p:cNvGrpSpPr/>
          <p:nvPr/>
        </p:nvGrpSpPr>
        <p:grpSpPr>
          <a:xfrm>
            <a:off x="1821942" y="3113149"/>
            <a:ext cx="4114800" cy="1677928"/>
            <a:chOff x="1809750" y="3552061"/>
            <a:chExt cx="4114800" cy="1677928"/>
          </a:xfrm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A2E8270D-032E-FE1C-91DE-B2C76C8EA7DD}"/>
                </a:ext>
              </a:extLst>
            </p:cNvPr>
            <p:cNvSpPr/>
            <p:nvPr/>
          </p:nvSpPr>
          <p:spPr>
            <a:xfrm>
              <a:off x="1809750" y="3862612"/>
              <a:ext cx="4114800" cy="1085850"/>
            </a:xfrm>
            <a:prstGeom prst="chevron">
              <a:avLst/>
            </a:prstGeom>
            <a:solidFill>
              <a:srgbClr val="008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BAD121E-C3C2-0E2B-7A52-B9D0C499E8F9}"/>
                </a:ext>
              </a:extLst>
            </p:cNvPr>
            <p:cNvGrpSpPr/>
            <p:nvPr/>
          </p:nvGrpSpPr>
          <p:grpSpPr>
            <a:xfrm>
              <a:off x="3017022" y="3552061"/>
              <a:ext cx="1677928" cy="1677928"/>
              <a:chOff x="2825632" y="3552061"/>
              <a:chExt cx="1677928" cy="167792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B29EDF4-F671-FECF-82CE-BC5C91FA1BBA}"/>
                  </a:ext>
                </a:extLst>
              </p:cNvPr>
              <p:cNvSpPr/>
              <p:nvPr/>
            </p:nvSpPr>
            <p:spPr>
              <a:xfrm>
                <a:off x="2825632" y="3552061"/>
                <a:ext cx="1677928" cy="1677928"/>
              </a:xfrm>
              <a:prstGeom prst="ellipse">
                <a:avLst/>
              </a:prstGeom>
              <a:solidFill>
                <a:srgbClr val="D5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Graphic 34" descr="Renewable Energy outline">
                <a:extLst>
                  <a:ext uri="{FF2B5EF4-FFF2-40B4-BE49-F238E27FC236}">
                    <a16:creationId xmlns:a16="http://schemas.microsoft.com/office/drawing/2014/main" id="{221D15FE-CAA6-E47E-4E5D-455FC36F7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207396" y="3909788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986CBDE-8F8F-B53D-6A71-6B0AC5AECCFD}"/>
              </a:ext>
            </a:extLst>
          </p:cNvPr>
          <p:cNvSpPr txBox="1"/>
          <p:nvPr/>
        </p:nvSpPr>
        <p:spPr>
          <a:xfrm>
            <a:off x="2485681" y="4841104"/>
            <a:ext cx="2448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8B8B"/>
                </a:solidFill>
              </a:rPr>
              <a:t>Preferred Portfolio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8E80B7D-0A8D-7FD9-4485-6D5A5DB70E1A}"/>
              </a:ext>
            </a:extLst>
          </p:cNvPr>
          <p:cNvGrpSpPr/>
          <p:nvPr/>
        </p:nvGrpSpPr>
        <p:grpSpPr>
          <a:xfrm>
            <a:off x="5727192" y="3177047"/>
            <a:ext cx="4114800" cy="1677928"/>
            <a:chOff x="5715000" y="3615959"/>
            <a:chExt cx="4114800" cy="1677928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BB0288C6-83DA-8F7C-CBDD-972A9CFD5A30}"/>
                </a:ext>
              </a:extLst>
            </p:cNvPr>
            <p:cNvSpPr/>
            <p:nvPr/>
          </p:nvSpPr>
          <p:spPr>
            <a:xfrm>
              <a:off x="5715000" y="3862612"/>
              <a:ext cx="4114800" cy="1085850"/>
            </a:xfrm>
            <a:prstGeom prst="chevron">
              <a:avLst/>
            </a:prstGeom>
            <a:solidFill>
              <a:srgbClr val="4682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E46E83C-C69F-A668-C03B-4D89D5A6FBCB}"/>
                </a:ext>
              </a:extLst>
            </p:cNvPr>
            <p:cNvGrpSpPr/>
            <p:nvPr/>
          </p:nvGrpSpPr>
          <p:grpSpPr>
            <a:xfrm>
              <a:off x="6930941" y="3615959"/>
              <a:ext cx="1677928" cy="1677928"/>
              <a:chOff x="6718285" y="3615959"/>
              <a:chExt cx="1677928" cy="1677928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6E46F4C-4532-C3C9-896E-95E9F95A5F7C}"/>
                  </a:ext>
                </a:extLst>
              </p:cNvPr>
              <p:cNvSpPr/>
              <p:nvPr/>
            </p:nvSpPr>
            <p:spPr>
              <a:xfrm>
                <a:off x="6718285" y="3615959"/>
                <a:ext cx="1677928" cy="1677928"/>
              </a:xfrm>
              <a:prstGeom prst="ellipse">
                <a:avLst/>
              </a:prstGeom>
              <a:solidFill>
                <a:srgbClr val="BDD3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Graphic 36" descr="Electric Tower outline">
                <a:extLst>
                  <a:ext uri="{FF2B5EF4-FFF2-40B4-BE49-F238E27FC236}">
                    <a16:creationId xmlns:a16="http://schemas.microsoft.com/office/drawing/2014/main" id="{E173D829-4C0C-A77F-25B4-0F3F9D34BA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091288" y="3957820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C5BCE86-C102-F976-CDF7-7EE44A7F3ADE}"/>
              </a:ext>
            </a:extLst>
          </p:cNvPr>
          <p:cNvGrpSpPr/>
          <p:nvPr/>
        </p:nvGrpSpPr>
        <p:grpSpPr>
          <a:xfrm>
            <a:off x="9632442" y="3177047"/>
            <a:ext cx="4114800" cy="1677928"/>
            <a:chOff x="9620250" y="3615959"/>
            <a:chExt cx="4114800" cy="1677928"/>
          </a:xfrm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110C90CE-A595-198C-796C-1DBE88F8CEE0}"/>
                </a:ext>
              </a:extLst>
            </p:cNvPr>
            <p:cNvSpPr/>
            <p:nvPr/>
          </p:nvSpPr>
          <p:spPr>
            <a:xfrm>
              <a:off x="9620250" y="3854909"/>
              <a:ext cx="4114800" cy="1085850"/>
            </a:xfrm>
            <a:prstGeom prst="chevron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68419EC-AD42-9E29-95F7-E7E5B3CBE959}"/>
                </a:ext>
              </a:extLst>
            </p:cNvPr>
            <p:cNvGrpSpPr/>
            <p:nvPr/>
          </p:nvGrpSpPr>
          <p:grpSpPr>
            <a:xfrm>
              <a:off x="10849857" y="3615959"/>
              <a:ext cx="1677928" cy="1677928"/>
              <a:chOff x="10584040" y="3615959"/>
              <a:chExt cx="1677928" cy="1677928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52F2900-922B-B143-32FD-2907A68507D3}"/>
                  </a:ext>
                </a:extLst>
              </p:cNvPr>
              <p:cNvSpPr/>
              <p:nvPr/>
            </p:nvSpPr>
            <p:spPr>
              <a:xfrm>
                <a:off x="10584040" y="3615959"/>
                <a:ext cx="1677928" cy="1677928"/>
              </a:xfrm>
              <a:prstGeom prst="ellipse">
                <a:avLst/>
              </a:prstGeom>
              <a:solidFill>
                <a:srgbClr val="EE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Graphic 38" descr="Electrician female outline">
                <a:extLst>
                  <a:ext uri="{FF2B5EF4-FFF2-40B4-BE49-F238E27FC236}">
                    <a16:creationId xmlns:a16="http://schemas.microsoft.com/office/drawing/2014/main" id="{F7BDE185-CFB1-A9B4-078A-F70195637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0970636" y="3997723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F890338-0575-CCA9-4413-F49ABA237CC7}"/>
              </a:ext>
            </a:extLst>
          </p:cNvPr>
          <p:cNvSpPr txBox="1"/>
          <p:nvPr/>
        </p:nvSpPr>
        <p:spPr>
          <a:xfrm>
            <a:off x="5462905" y="4827633"/>
            <a:ext cx="4043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4682B4"/>
                </a:solidFill>
              </a:rPr>
              <a:t>Infrastructure Planning &amp; Siting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E77AC77-9C1C-6345-AEE9-7D71F852631E}"/>
              </a:ext>
            </a:extLst>
          </p:cNvPr>
          <p:cNvSpPr txBox="1"/>
          <p:nvPr/>
        </p:nvSpPr>
        <p:spPr>
          <a:xfrm>
            <a:off x="9556135" y="4827633"/>
            <a:ext cx="4371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BFBFBF"/>
                </a:solidFill>
              </a:rPr>
              <a:t>Operations Planning &amp; Investment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388F671-EB60-CEAF-AE13-CDD125ED6ED0}"/>
              </a:ext>
            </a:extLst>
          </p:cNvPr>
          <p:cNvSpPr txBox="1"/>
          <p:nvPr/>
        </p:nvSpPr>
        <p:spPr>
          <a:xfrm>
            <a:off x="2098901" y="5101628"/>
            <a:ext cx="3221665" cy="6047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1" algn="ctr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200" i="1"/>
              <a:t>Define the portfolio of scenarios that will guide long-term planning  </a:t>
            </a:r>
            <a:endParaRPr lang="en-US" sz="1200" i="1" kern="12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CA6F23-17D4-ECEC-118A-EBD666967ABC}"/>
              </a:ext>
            </a:extLst>
          </p:cNvPr>
          <p:cNvSpPr txBox="1"/>
          <p:nvPr/>
        </p:nvSpPr>
        <p:spPr>
          <a:xfrm>
            <a:off x="6070005" y="5122679"/>
            <a:ext cx="2815748" cy="6047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1" algn="ctr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200" i="1" kern="1200"/>
              <a:t>Analyze resource adequacy </a:t>
            </a:r>
            <a:r>
              <a:rPr lang="en-US" sz="1200" i="1"/>
              <a:t>under seasonal representative stress events</a:t>
            </a:r>
            <a:endParaRPr lang="en-US" sz="1200" i="1" kern="120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713381-57D2-E2D2-BE81-FC312FB9C7A3}"/>
              </a:ext>
            </a:extLst>
          </p:cNvPr>
          <p:cNvSpPr txBox="1"/>
          <p:nvPr/>
        </p:nvSpPr>
        <p:spPr>
          <a:xfrm>
            <a:off x="9658284" y="5122679"/>
            <a:ext cx="4088958" cy="6047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1" algn="ctr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200" i="1" kern="1200"/>
              <a:t>Evaluate reliability, </a:t>
            </a:r>
            <a:r>
              <a:rPr lang="en-US" sz="1200" i="1"/>
              <a:t>economic feasibility, and market incentives for least-cost, resilient operations</a:t>
            </a:r>
            <a:endParaRPr lang="en-US" sz="1200" i="1" kern="120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960C4D1-C58A-6C53-22BD-5C60430CB2DA}"/>
              </a:ext>
            </a:extLst>
          </p:cNvPr>
          <p:cNvCxnSpPr/>
          <p:nvPr/>
        </p:nvCxnSpPr>
        <p:spPr>
          <a:xfrm>
            <a:off x="1876667" y="6034077"/>
            <a:ext cx="11870575" cy="0"/>
          </a:xfrm>
          <a:prstGeom prst="line">
            <a:avLst/>
          </a:prstGeom>
          <a:ln>
            <a:solidFill>
              <a:srgbClr val="61626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56787B3F-E466-9B14-B69E-BE4F42D9B9E9}"/>
              </a:ext>
            </a:extLst>
          </p:cNvPr>
          <p:cNvSpPr txBox="1"/>
          <p:nvPr/>
        </p:nvSpPr>
        <p:spPr>
          <a:xfrm>
            <a:off x="6943133" y="5795090"/>
            <a:ext cx="12538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616265"/>
                </a:solidFill>
              </a:rPr>
              <a:t>Datasets</a:t>
            </a:r>
          </a:p>
        </p:txBody>
      </p:sp>
      <p:sp>
        <p:nvSpPr>
          <p:cNvPr id="72" name="Arrow: Chevron 71">
            <a:extLst>
              <a:ext uri="{FF2B5EF4-FFF2-40B4-BE49-F238E27FC236}">
                <a16:creationId xmlns:a16="http://schemas.microsoft.com/office/drawing/2014/main" id="{8140C97A-2F32-39AB-72BF-9EC9FDA9E0B8}"/>
              </a:ext>
            </a:extLst>
          </p:cNvPr>
          <p:cNvSpPr/>
          <p:nvPr/>
        </p:nvSpPr>
        <p:spPr>
          <a:xfrm>
            <a:off x="1821942" y="6281575"/>
            <a:ext cx="4114800" cy="1085850"/>
          </a:xfrm>
          <a:prstGeom prst="chevron">
            <a:avLst/>
          </a:prstGeom>
          <a:solidFill>
            <a:srgbClr val="D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Climate scenarios, taxes and incentives, market structures, net-zero, technology innovation   </a:t>
            </a:r>
          </a:p>
        </p:txBody>
      </p:sp>
      <p:sp>
        <p:nvSpPr>
          <p:cNvPr id="73" name="Arrow: Chevron 72">
            <a:extLst>
              <a:ext uri="{FF2B5EF4-FFF2-40B4-BE49-F238E27FC236}">
                <a16:creationId xmlns:a16="http://schemas.microsoft.com/office/drawing/2014/main" id="{CB9982DE-C3D2-E271-B4E4-C5D7C3A5241A}"/>
              </a:ext>
            </a:extLst>
          </p:cNvPr>
          <p:cNvSpPr/>
          <p:nvPr/>
        </p:nvSpPr>
        <p:spPr>
          <a:xfrm>
            <a:off x="5727192" y="6290079"/>
            <a:ext cx="4114800" cy="1085850"/>
          </a:xfrm>
          <a:prstGeom prst="chevron">
            <a:avLst/>
          </a:prstGeom>
          <a:solidFill>
            <a:srgbClr val="BDD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10, 20, and 30 year buildouts; wind, solar, load, and hydropower datasets; fuel prices</a:t>
            </a:r>
          </a:p>
        </p:txBody>
      </p:sp>
      <p:sp>
        <p:nvSpPr>
          <p:cNvPr id="74" name="Arrow: Chevron 73">
            <a:extLst>
              <a:ext uri="{FF2B5EF4-FFF2-40B4-BE49-F238E27FC236}">
                <a16:creationId xmlns:a16="http://schemas.microsoft.com/office/drawing/2014/main" id="{708201E3-715A-A42C-D3A6-C80EF0A83A29}"/>
              </a:ext>
            </a:extLst>
          </p:cNvPr>
          <p:cNvSpPr/>
          <p:nvPr/>
        </p:nvSpPr>
        <p:spPr>
          <a:xfrm>
            <a:off x="9632442" y="6285097"/>
            <a:ext cx="4114800" cy="1085850"/>
          </a:xfrm>
          <a:prstGeom prst="chevron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Electricity prices, technology-specific operations, transmission, storage, key performance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5FA9B96-66DE-B822-636D-9192D0A2D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4</a:t>
            </a:fld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BE1E801-2214-A23F-1B38-EF839211B88A}"/>
              </a:ext>
            </a:extLst>
          </p:cNvPr>
          <p:cNvSpPr txBox="1">
            <a:spLocks/>
          </p:cNvSpPr>
          <p:nvPr/>
        </p:nvSpPr>
        <p:spPr>
          <a:xfrm>
            <a:off x="5705856" y="256032"/>
            <a:ext cx="8503920" cy="1307592"/>
          </a:xfrm>
          <a:prstGeom prst="rect">
            <a:avLst/>
          </a:prstGeom>
        </p:spPr>
        <p:txBody>
          <a:bodyPr lIns="0" tIns="0" rIns="0" bIns="0" anchor="ctr"/>
          <a:lstStyle>
            <a:lvl1pPr algn="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5C96AA"/>
                </a:solidFill>
                <a:latin typeface="Arial"/>
                <a:cs typeface="Arial"/>
              </a:rPr>
              <a:t>Consistent Integration of Climate Information Throughout the Long-Term Planning Process</a:t>
            </a:r>
          </a:p>
        </p:txBody>
      </p:sp>
    </p:spTree>
    <p:extLst>
      <p:ext uri="{BB962C8B-B14F-4D97-AF65-F5344CB8AC3E}">
        <p14:creationId xmlns:p14="http://schemas.microsoft.com/office/powerpoint/2010/main" val="410667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line, font, screenshot&#10;&#10;Description automatically generated">
            <a:extLst>
              <a:ext uri="{FF2B5EF4-FFF2-40B4-BE49-F238E27FC236}">
                <a16:creationId xmlns:a16="http://schemas.microsoft.com/office/drawing/2014/main" id="{B780AEC8-FCA2-2362-254B-415E0E34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84" y="1760105"/>
            <a:ext cx="8001179" cy="62167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0FD7DF-5CEA-E33E-5B12-3FBE00B8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856" y="256032"/>
            <a:ext cx="8503920" cy="1307592"/>
          </a:xfrm>
        </p:spPr>
        <p:txBody>
          <a:bodyPr lIns="0" tIns="0" rIns="0" bIns="0" anchor="ctr"/>
          <a:lstStyle/>
          <a:p>
            <a:pPr algn="r"/>
            <a:r>
              <a:rPr lang="en-US" sz="4200" dirty="0">
                <a:solidFill>
                  <a:srgbClr val="5C96AA"/>
                </a:solidFill>
                <a:latin typeface="Arial"/>
                <a:cs typeface="Arial"/>
              </a:rPr>
              <a:t>U.S. Climate Projection Dataset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02BA29-BB7C-857E-13BD-412C3A14D6FF}"/>
              </a:ext>
            </a:extLst>
          </p:cNvPr>
          <p:cNvSpPr txBox="1"/>
          <p:nvPr/>
        </p:nvSpPr>
        <p:spPr>
          <a:xfrm>
            <a:off x="2573061" y="5284413"/>
            <a:ext cx="835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Hot Year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AC59F6F-504D-86A0-AB5A-67E3C9CC43AC}"/>
              </a:ext>
            </a:extLst>
          </p:cNvPr>
          <p:cNvCxnSpPr>
            <a:cxnSpLocks/>
          </p:cNvCxnSpPr>
          <p:nvPr/>
        </p:nvCxnSpPr>
        <p:spPr>
          <a:xfrm>
            <a:off x="2990750" y="6115134"/>
            <a:ext cx="0" cy="28175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7C4EC66-8491-B61B-F412-9E294F938E57}"/>
              </a:ext>
            </a:extLst>
          </p:cNvPr>
          <p:cNvSpPr txBox="1">
            <a:spLocks/>
          </p:cNvSpPr>
          <p:nvPr/>
        </p:nvSpPr>
        <p:spPr>
          <a:xfrm>
            <a:off x="8980474" y="1772559"/>
            <a:ext cx="5573557" cy="5096326"/>
          </a:xfrm>
          <a:prstGeom prst="rect">
            <a:avLst/>
          </a:prstGeom>
        </p:spPr>
        <p:txBody>
          <a:bodyPr vert="horz" lIns="0" tIns="54864" rIns="109728" bIns="54864" rtlCol="0" anchor="ctr" anchorCtr="0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Historic data reproduces observed sequence of past events (1980</a:t>
            </a:r>
            <a:r>
              <a:rPr lang="en-US" sz="2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2019)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Sequence is repeated twice in the future (2020</a:t>
            </a:r>
            <a:r>
              <a:rPr lang="en-US" sz="2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2059 and 2060</a:t>
            </a:r>
            <a:r>
              <a:rPr lang="en-US" sz="2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2099) with additional warming gradually applied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1/8 deg (~12 km) resolution, U.S., hourly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25 hourly and 250+ three-hourly variables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Output is first spatially-averaged by county then population-weighted to create annual 8,760-hr meteorology time series for 54 BAs across the U.S.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81825D-6C39-3C02-F1B6-1502C6A34306}"/>
              </a:ext>
            </a:extLst>
          </p:cNvPr>
          <p:cNvSpPr txBox="1"/>
          <p:nvPr/>
        </p:nvSpPr>
        <p:spPr>
          <a:xfrm>
            <a:off x="9148471" y="7158051"/>
            <a:ext cx="5237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accent6"/>
                </a:solidFill>
              </a:rPr>
              <a:t>Climate data was developed with DOE Sc funding and is publicly available: https://data.msdlive.org/records/cnsy6-0y610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C883156-EB7D-F508-C025-3DA1EC9E1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5</a:t>
            </a:fld>
            <a:endParaRPr lang="en-US" sz="20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A3EA22B3-DB95-C0B3-7A3A-9EF733F19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88" y="1755648"/>
            <a:ext cx="8002743" cy="621792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0FD7DF-5CEA-E33E-5B12-3FBE00B8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856" y="256032"/>
            <a:ext cx="8503920" cy="1307592"/>
          </a:xfrm>
        </p:spPr>
        <p:txBody>
          <a:bodyPr lIns="0" tIns="0" rIns="0" bIns="0" anchor="ctr"/>
          <a:lstStyle/>
          <a:p>
            <a:pPr algn="r"/>
            <a:r>
              <a:rPr lang="en-US" sz="4200">
                <a:solidFill>
                  <a:srgbClr val="5C96AA"/>
                </a:solidFill>
                <a:latin typeface="Arial"/>
                <a:cs typeface="Arial"/>
              </a:rPr>
              <a:t>U.S. Climate Projection Dataset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DB03C8-14FA-E55B-475C-B2B4349E8A29}"/>
              </a:ext>
            </a:extLst>
          </p:cNvPr>
          <p:cNvSpPr txBox="1"/>
          <p:nvPr/>
        </p:nvSpPr>
        <p:spPr>
          <a:xfrm>
            <a:off x="2573061" y="5284413"/>
            <a:ext cx="835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Hot Year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99F7759-4171-71EC-962D-56175BC9BB81}"/>
              </a:ext>
            </a:extLst>
          </p:cNvPr>
          <p:cNvCxnSpPr>
            <a:cxnSpLocks/>
          </p:cNvCxnSpPr>
          <p:nvPr/>
        </p:nvCxnSpPr>
        <p:spPr>
          <a:xfrm>
            <a:off x="2990750" y="6115134"/>
            <a:ext cx="0" cy="28175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51D5836-2DED-3AE0-1C9A-993989E08EC9}"/>
              </a:ext>
            </a:extLst>
          </p:cNvPr>
          <p:cNvSpPr txBox="1"/>
          <p:nvPr/>
        </p:nvSpPr>
        <p:spPr>
          <a:xfrm>
            <a:off x="3444265" y="5709457"/>
            <a:ext cx="15533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6"/>
                </a:solidFill>
              </a:rPr>
              <a:t>40 years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DF360B9-D4CA-E673-63C5-54918D7CB61A}"/>
              </a:ext>
            </a:extLst>
          </p:cNvPr>
          <p:cNvCxnSpPr>
            <a:cxnSpLocks/>
          </p:cNvCxnSpPr>
          <p:nvPr/>
        </p:nvCxnSpPr>
        <p:spPr>
          <a:xfrm>
            <a:off x="3066143" y="6122731"/>
            <a:ext cx="2309597" cy="0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D521923-F233-A5D4-0766-CD34557BBE64}"/>
              </a:ext>
            </a:extLst>
          </p:cNvPr>
          <p:cNvSpPr txBox="1"/>
          <p:nvPr/>
        </p:nvSpPr>
        <p:spPr>
          <a:xfrm>
            <a:off x="9148471" y="7158051"/>
            <a:ext cx="5237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accent6"/>
                </a:solidFill>
              </a:rPr>
              <a:t>Climate data was developed with DOE Sc funding and is publicly available: https://data.msdlive.org/records/cnsy6-0y610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716F991-F3E8-1222-AAE3-C0F7320067D4}"/>
              </a:ext>
            </a:extLst>
          </p:cNvPr>
          <p:cNvSpPr txBox="1">
            <a:spLocks/>
          </p:cNvSpPr>
          <p:nvPr/>
        </p:nvSpPr>
        <p:spPr>
          <a:xfrm>
            <a:off x="8980474" y="1772559"/>
            <a:ext cx="5573557" cy="5096326"/>
          </a:xfrm>
          <a:prstGeom prst="rect">
            <a:avLst/>
          </a:prstGeom>
        </p:spPr>
        <p:txBody>
          <a:bodyPr vert="horz" lIns="0" tIns="54864" rIns="109728" bIns="54864" rtlCol="0" anchor="ctr" anchorCtr="0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Historic data reproduces observed sequence of past events (1980</a:t>
            </a:r>
            <a:r>
              <a:rPr lang="en-US" sz="2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2019)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Sequence is repeated twice in the future (2020</a:t>
            </a:r>
            <a:r>
              <a:rPr lang="en-US" sz="2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2059 and 2060</a:t>
            </a:r>
            <a:r>
              <a:rPr lang="en-US" sz="2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2099) with additional warming gradually applied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1/8 deg (~12 km) resolution, U.S., hourly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25 hourly and 250+ three-hourly variables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Output is first spatially-averaged by county then population-weighted to create annual 8,760-hr meteorology time series for 54 BAs across the U.S.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A56FAE-83F1-4C42-5C2F-BAF874126296}"/>
              </a:ext>
            </a:extLst>
          </p:cNvPr>
          <p:cNvCxnSpPr>
            <a:cxnSpLocks/>
          </p:cNvCxnSpPr>
          <p:nvPr/>
        </p:nvCxnSpPr>
        <p:spPr>
          <a:xfrm>
            <a:off x="5431495" y="5718121"/>
            <a:ext cx="0" cy="28175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44BFAE0-3F8F-BF4D-03BF-0AB05620C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6</a:t>
            </a:fld>
            <a:endParaRPr lang="en-US" sz="20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6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930DD3C3-1EAF-2F94-FF77-38F2EEA78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88" y="1755648"/>
            <a:ext cx="8002743" cy="621792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0FD7DF-5CEA-E33E-5B12-3FBE00B8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856" y="256032"/>
            <a:ext cx="8503920" cy="1307592"/>
          </a:xfrm>
        </p:spPr>
        <p:txBody>
          <a:bodyPr lIns="0" tIns="0" rIns="0" bIns="0" anchor="ctr"/>
          <a:lstStyle/>
          <a:p>
            <a:pPr algn="r"/>
            <a:r>
              <a:rPr lang="en-US" sz="4200">
                <a:solidFill>
                  <a:srgbClr val="5C96AA"/>
                </a:solidFill>
                <a:latin typeface="Arial"/>
                <a:cs typeface="Arial"/>
              </a:rPr>
              <a:t>U.S. Climate Projection Dataset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6831AD-66A0-523C-ACB1-8CD121D74E07}"/>
              </a:ext>
            </a:extLst>
          </p:cNvPr>
          <p:cNvSpPr txBox="1"/>
          <p:nvPr/>
        </p:nvSpPr>
        <p:spPr>
          <a:xfrm>
            <a:off x="2573061" y="5284413"/>
            <a:ext cx="835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Hot Year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1F38F9-A9CB-192B-46C7-1BDC8EEDC17F}"/>
              </a:ext>
            </a:extLst>
          </p:cNvPr>
          <p:cNvCxnSpPr>
            <a:cxnSpLocks/>
          </p:cNvCxnSpPr>
          <p:nvPr/>
        </p:nvCxnSpPr>
        <p:spPr>
          <a:xfrm>
            <a:off x="2990750" y="6115134"/>
            <a:ext cx="0" cy="28175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3B94D77-6C96-C4B8-5AA4-DE5AB235E83C}"/>
              </a:ext>
            </a:extLst>
          </p:cNvPr>
          <p:cNvCxnSpPr>
            <a:cxnSpLocks/>
          </p:cNvCxnSpPr>
          <p:nvPr/>
        </p:nvCxnSpPr>
        <p:spPr>
          <a:xfrm>
            <a:off x="5431495" y="5718121"/>
            <a:ext cx="0" cy="28175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104CA83-0162-0266-1ECE-6ECC51F983B1}"/>
              </a:ext>
            </a:extLst>
          </p:cNvPr>
          <p:cNvSpPr txBox="1"/>
          <p:nvPr/>
        </p:nvSpPr>
        <p:spPr>
          <a:xfrm>
            <a:off x="3444265" y="5709457"/>
            <a:ext cx="15533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6"/>
                </a:solidFill>
              </a:rPr>
              <a:t>40 years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0979B0-0B8F-CEC9-8A4A-4D51F1B2F52C}"/>
              </a:ext>
            </a:extLst>
          </p:cNvPr>
          <p:cNvCxnSpPr>
            <a:cxnSpLocks/>
          </p:cNvCxnSpPr>
          <p:nvPr/>
        </p:nvCxnSpPr>
        <p:spPr>
          <a:xfrm>
            <a:off x="3066143" y="6122731"/>
            <a:ext cx="2309597" cy="0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554995-1E7E-CC5D-30D7-E51BD855A1AF}"/>
              </a:ext>
            </a:extLst>
          </p:cNvPr>
          <p:cNvCxnSpPr>
            <a:cxnSpLocks/>
          </p:cNvCxnSpPr>
          <p:nvPr/>
        </p:nvCxnSpPr>
        <p:spPr>
          <a:xfrm>
            <a:off x="7881046" y="5045332"/>
            <a:ext cx="0" cy="28175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ACC8DB-7B22-24E2-19F1-D1ABF12A4BB2}"/>
              </a:ext>
            </a:extLst>
          </p:cNvPr>
          <p:cNvCxnSpPr>
            <a:cxnSpLocks/>
          </p:cNvCxnSpPr>
          <p:nvPr/>
        </p:nvCxnSpPr>
        <p:spPr>
          <a:xfrm>
            <a:off x="5515694" y="5449942"/>
            <a:ext cx="2309597" cy="0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0D8EF9E-07E3-8CD7-4D40-8DA79828892C}"/>
              </a:ext>
            </a:extLst>
          </p:cNvPr>
          <p:cNvSpPr txBox="1"/>
          <p:nvPr/>
        </p:nvSpPr>
        <p:spPr>
          <a:xfrm>
            <a:off x="9148471" y="7158051"/>
            <a:ext cx="5237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accent6"/>
                </a:solidFill>
              </a:rPr>
              <a:t>Climate data was developed with DOE Sc funding and is publicly available: https://data.msdlive.org/records/cnsy6-0y610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D5AB368-5CB8-40C5-BCCD-67EA05856526}"/>
              </a:ext>
            </a:extLst>
          </p:cNvPr>
          <p:cNvSpPr txBox="1">
            <a:spLocks/>
          </p:cNvSpPr>
          <p:nvPr/>
        </p:nvSpPr>
        <p:spPr>
          <a:xfrm>
            <a:off x="8980474" y="1772559"/>
            <a:ext cx="5573557" cy="5096326"/>
          </a:xfrm>
          <a:prstGeom prst="rect">
            <a:avLst/>
          </a:prstGeom>
        </p:spPr>
        <p:txBody>
          <a:bodyPr vert="horz" lIns="0" tIns="54864" rIns="109728" bIns="54864" rtlCol="0" anchor="ctr" anchorCtr="0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Historic data reproduces observed sequence of past events (1980</a:t>
            </a:r>
            <a:r>
              <a:rPr lang="en-US" sz="2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2019)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Sequence is repeated twice in the future (2020</a:t>
            </a:r>
            <a:r>
              <a:rPr lang="en-US" sz="2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2059 and 2060</a:t>
            </a:r>
            <a:r>
              <a:rPr lang="en-US" sz="2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2099) with additional warming gradually applied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1/8 deg (~12 km) resolution, U.S., hourly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25 hourly and 250+ three-hourly variables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>
                    <a:lumMod val="50000"/>
                  </a:schemeClr>
                </a:solidFill>
              </a:rPr>
              <a:t>Output is first spatially-averaged by county then population-weighted to create annual 8,760-hr meteorology time series for 54 BAs across the U.S.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063529B-8101-77BE-4B8C-E985AD524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7</a:t>
            </a:fld>
            <a:endParaRPr lang="en-US" sz="20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06649BE-6683-2F8F-5209-697ADF57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856" y="256032"/>
            <a:ext cx="8503920" cy="1307592"/>
          </a:xfrm>
        </p:spPr>
        <p:txBody>
          <a:bodyPr lIns="0" tIns="0" rIns="0" bIns="0" anchor="ctr"/>
          <a:lstStyle/>
          <a:p>
            <a:pPr algn="r"/>
            <a:r>
              <a:rPr lang="en-US" sz="4200">
                <a:solidFill>
                  <a:srgbClr val="5C96AA"/>
                </a:solidFill>
                <a:latin typeface="Arial"/>
                <a:cs typeface="Arial"/>
              </a:rPr>
              <a:t>Designing Stress Tests Based on Heat Wave Dynamics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22D666CB-1D6A-9A6B-29A7-21457969C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8</a:t>
            </a:fld>
            <a:endParaRPr lang="en-US" sz="2000">
              <a:solidFill>
                <a:schemeClr val="accent2"/>
              </a:solidFill>
            </a:endParaRPr>
          </a:p>
        </p:txBody>
      </p:sp>
      <p:pic>
        <p:nvPicPr>
          <p:cNvPr id="3" name="Picture 2" descr="A graph of a heat wave&#10;&#10;Description automatically generated">
            <a:extLst>
              <a:ext uri="{FF2B5EF4-FFF2-40B4-BE49-F238E27FC236}">
                <a16:creationId xmlns:a16="http://schemas.microsoft.com/office/drawing/2014/main" id="{2C61FA58-5EAF-C5F4-DCEC-3A6D70748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37" y="1594797"/>
            <a:ext cx="9377398" cy="6616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83CD82-9072-B629-8088-87B7DB2EAE0D}"/>
              </a:ext>
            </a:extLst>
          </p:cNvPr>
          <p:cNvSpPr/>
          <p:nvPr/>
        </p:nvSpPr>
        <p:spPr>
          <a:xfrm>
            <a:off x="921937" y="4852553"/>
            <a:ext cx="9377398" cy="3366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ABDE51A-7285-40BF-D66F-2111F5B77EF2}"/>
              </a:ext>
            </a:extLst>
          </p:cNvPr>
          <p:cNvSpPr txBox="1">
            <a:spLocks/>
          </p:cNvSpPr>
          <p:nvPr/>
        </p:nvSpPr>
        <p:spPr>
          <a:xfrm>
            <a:off x="10370557" y="1805651"/>
            <a:ext cx="4076962" cy="6099858"/>
          </a:xfrm>
          <a:prstGeom prst="rect">
            <a:avLst/>
          </a:prstGeom>
        </p:spPr>
        <p:txBody>
          <a:bodyPr vert="horz" lIns="0" tIns="54864" rIns="109728" bIns="54864" rtlCol="0" anchor="ctr" anchorCtr="0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>
                <a:solidFill>
                  <a:schemeClr val="accent2"/>
                </a:solidFill>
              </a:rPr>
              <a:t>Typical heat waves last ~6-7 days and are, on average, symmetric about the maximum temperature day.</a:t>
            </a:r>
          </a:p>
        </p:txBody>
      </p:sp>
      <p:sp>
        <p:nvSpPr>
          <p:cNvPr id="7" name="Up-Down Arrow 6">
            <a:extLst>
              <a:ext uri="{FF2B5EF4-FFF2-40B4-BE49-F238E27FC236}">
                <a16:creationId xmlns:a16="http://schemas.microsoft.com/office/drawing/2014/main" id="{79233778-4B9A-F2AB-DE6E-894A8DE646D4}"/>
              </a:ext>
            </a:extLst>
          </p:cNvPr>
          <p:cNvSpPr/>
          <p:nvPr/>
        </p:nvSpPr>
        <p:spPr>
          <a:xfrm rot="16200000">
            <a:off x="5623880" y="2145418"/>
            <a:ext cx="259773" cy="1896740"/>
          </a:xfrm>
          <a:prstGeom prst="up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AB092-23E0-DDB7-D15A-3198D02B9096}"/>
              </a:ext>
            </a:extLst>
          </p:cNvPr>
          <p:cNvSpPr txBox="1"/>
          <p:nvPr/>
        </p:nvSpPr>
        <p:spPr>
          <a:xfrm>
            <a:off x="4948470" y="3364242"/>
            <a:ext cx="1608194" cy="954107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6"/>
                </a:solidFill>
              </a:rPr>
              <a:t>~7-day duration</a:t>
            </a:r>
          </a:p>
        </p:txBody>
      </p:sp>
    </p:spTree>
    <p:extLst>
      <p:ext uri="{BB962C8B-B14F-4D97-AF65-F5344CB8AC3E}">
        <p14:creationId xmlns:p14="http://schemas.microsoft.com/office/powerpoint/2010/main" val="277936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06649BE-6683-2F8F-5209-697ADF57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856" y="256032"/>
            <a:ext cx="8503920" cy="1307592"/>
          </a:xfrm>
        </p:spPr>
        <p:txBody>
          <a:bodyPr lIns="0" tIns="0" rIns="0" bIns="0" anchor="ctr"/>
          <a:lstStyle/>
          <a:p>
            <a:pPr algn="r"/>
            <a:r>
              <a:rPr lang="en-US" sz="4200">
                <a:solidFill>
                  <a:srgbClr val="5C96AA"/>
                </a:solidFill>
                <a:latin typeface="Arial"/>
                <a:cs typeface="Arial"/>
              </a:rPr>
              <a:t>Designing Stress Tests Based on Heat Wave Dynamics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22D666CB-1D6A-9A6B-29A7-21457969C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/>
          <a:lstStyle/>
          <a:p>
            <a:pPr algn="ctr"/>
            <a:fld id="{FE7A4BB3-E848-5A44-82DF-322201952CD8}" type="slidenum">
              <a:rPr lang="en-US" sz="2000" smtClean="0">
                <a:solidFill>
                  <a:schemeClr val="accent2"/>
                </a:solidFill>
              </a:rPr>
              <a:pPr algn="ctr"/>
              <a:t>9</a:t>
            </a:fld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56B4C-240A-25E3-FC4B-AD1279202C15}"/>
              </a:ext>
            </a:extLst>
          </p:cNvPr>
          <p:cNvSpPr txBox="1">
            <a:spLocks/>
          </p:cNvSpPr>
          <p:nvPr/>
        </p:nvSpPr>
        <p:spPr>
          <a:xfrm>
            <a:off x="10370557" y="1805651"/>
            <a:ext cx="4076962" cy="6099858"/>
          </a:xfrm>
          <a:prstGeom prst="rect">
            <a:avLst/>
          </a:prstGeom>
        </p:spPr>
        <p:txBody>
          <a:bodyPr vert="horz" lIns="0" tIns="54864" rIns="109728" bIns="54864" rtlCol="0" anchor="ctr" anchorCtr="0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>
                <a:solidFill>
                  <a:schemeClr val="accent2"/>
                </a:solidFill>
              </a:rPr>
              <a:t>Heat waves increase peak loads by ~10% on average compared to the background peak loads.</a:t>
            </a:r>
          </a:p>
        </p:txBody>
      </p:sp>
      <p:pic>
        <p:nvPicPr>
          <p:cNvPr id="3" name="Picture 2" descr="A graph of a heat wave&#10;&#10;Description automatically generated">
            <a:extLst>
              <a:ext uri="{FF2B5EF4-FFF2-40B4-BE49-F238E27FC236}">
                <a16:creationId xmlns:a16="http://schemas.microsoft.com/office/drawing/2014/main" id="{2C61FA58-5EAF-C5F4-DCEC-3A6D70748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37" y="1594797"/>
            <a:ext cx="9377398" cy="6616100"/>
          </a:xfrm>
          <a:prstGeom prst="rect">
            <a:avLst/>
          </a:prstGeom>
        </p:spPr>
      </p:pic>
      <p:sp>
        <p:nvSpPr>
          <p:cNvPr id="2" name="Up-Down Arrow 1">
            <a:extLst>
              <a:ext uri="{FF2B5EF4-FFF2-40B4-BE49-F238E27FC236}">
                <a16:creationId xmlns:a16="http://schemas.microsoft.com/office/drawing/2014/main" id="{8192EDD8-6011-514D-BCB1-51450D0E7871}"/>
              </a:ext>
            </a:extLst>
          </p:cNvPr>
          <p:cNvSpPr/>
          <p:nvPr/>
        </p:nvSpPr>
        <p:spPr>
          <a:xfrm>
            <a:off x="7842244" y="6037118"/>
            <a:ext cx="259773" cy="597685"/>
          </a:xfrm>
          <a:prstGeom prst="up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CD17E3-D155-37DD-606B-87362C803C3D}"/>
              </a:ext>
            </a:extLst>
          </p:cNvPr>
          <p:cNvSpPr txBox="1"/>
          <p:nvPr/>
        </p:nvSpPr>
        <p:spPr>
          <a:xfrm>
            <a:off x="8173239" y="5205873"/>
            <a:ext cx="1631373" cy="954107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6"/>
                </a:solidFill>
              </a:rPr>
              <a:t>~10% increase</a:t>
            </a:r>
          </a:p>
        </p:txBody>
      </p:sp>
      <p:sp>
        <p:nvSpPr>
          <p:cNvPr id="6" name="Up-Down Arrow 5">
            <a:extLst>
              <a:ext uri="{FF2B5EF4-FFF2-40B4-BE49-F238E27FC236}">
                <a16:creationId xmlns:a16="http://schemas.microsoft.com/office/drawing/2014/main" id="{56A67FDD-3D7B-36ED-6C92-7C237F344F0D}"/>
              </a:ext>
            </a:extLst>
          </p:cNvPr>
          <p:cNvSpPr/>
          <p:nvPr/>
        </p:nvSpPr>
        <p:spPr>
          <a:xfrm rot="16200000">
            <a:off x="5623880" y="2145418"/>
            <a:ext cx="259773" cy="1896740"/>
          </a:xfrm>
          <a:prstGeom prst="up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24B59E-99CE-82B1-A857-95FDADE4F701}"/>
              </a:ext>
            </a:extLst>
          </p:cNvPr>
          <p:cNvSpPr txBox="1"/>
          <p:nvPr/>
        </p:nvSpPr>
        <p:spPr>
          <a:xfrm>
            <a:off x="4948470" y="3364242"/>
            <a:ext cx="1608194" cy="954107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6"/>
                </a:solidFill>
              </a:rPr>
              <a:t>~7-day duration</a:t>
            </a:r>
          </a:p>
        </p:txBody>
      </p:sp>
    </p:spTree>
    <p:extLst>
      <p:ext uri="{BB962C8B-B14F-4D97-AF65-F5344CB8AC3E}">
        <p14:creationId xmlns:p14="http://schemas.microsoft.com/office/powerpoint/2010/main" val="105736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B511CEA-FBDE-2243-8CDE-665C8C581B5C}" vid="{E5ED06E9-1D55-3740-92D8-8F02F7724150}"/>
    </a:ext>
  </a:extLst>
</a:theme>
</file>

<file path=ppt/theme/theme2.xml><?xml version="1.0" encoding="utf-8"?>
<a:theme xmlns:a="http://schemas.openxmlformats.org/drawingml/2006/main" name="1_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Plain.potx" id="{0782FAF7-70BE-4A7B-A9AB-04CE0CD8A8DE}" vid="{2CD97732-1318-4B64-80C1-95496D5ABA2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EEB8E66C176241907C98D8C7FEBFEB" ma:contentTypeVersion="13" ma:contentTypeDescription="Create a new document." ma:contentTypeScope="" ma:versionID="0c8bb28b883ff816265a75d48b91a0d0">
  <xsd:schema xmlns:xsd="http://www.w3.org/2001/XMLSchema" xmlns:xs="http://www.w3.org/2001/XMLSchema" xmlns:p="http://schemas.microsoft.com/office/2006/metadata/properties" xmlns:ns2="570775ea-cf7a-4e2f-b5f6-ce68132d4d6f" xmlns:ns3="558bde64-2119-4e08-b8d2-d4e2aac011f2" xmlns:ns4="5cece13e-3376-4417-9525-be60b11a89a8" targetNamespace="http://schemas.microsoft.com/office/2006/metadata/properties" ma:root="true" ma:fieldsID="5fb076bef2faf1954ad363fe8c967a36" ns2:_="" ns3:_="" ns4:_="">
    <xsd:import namespace="570775ea-cf7a-4e2f-b5f6-ce68132d4d6f"/>
    <xsd:import namespace="558bde64-2119-4e08-b8d2-d4e2aac011f2"/>
    <xsd:import namespace="5cece13e-3376-4417-9525-be60b11a89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Topi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0775ea-cf7a-4e2f-b5f6-ce68132d4d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60f1aaf-6244-4bb9-9bf9-38bf373853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Topic" ma:index="20" nillable="true" ma:displayName="Topic" ma:format="Dropdown" ma:internalName="Topic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8bde64-2119-4e08-b8d2-d4e2aac011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ece13e-3376-4417-9525-be60b11a89a8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e26600dc-a11f-49c8-af4b-1d96d9888d08}" ma:internalName="TaxCatchAll" ma:showField="CatchAllData" ma:web="558bde64-2119-4e08-b8d2-d4e2aac011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0775ea-cf7a-4e2f-b5f6-ce68132d4d6f">
      <Terms xmlns="http://schemas.microsoft.com/office/infopath/2007/PartnerControls"/>
    </lcf76f155ced4ddcb4097134ff3c332f>
    <TaxCatchAll xmlns="5cece13e-3376-4417-9525-be60b11a89a8" xsi:nil="true"/>
    <Topic xmlns="570775ea-cf7a-4e2f-b5f6-ce68132d4d6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2592A5-5BB3-4307-A453-37179E2B70DF}">
  <ds:schemaRefs>
    <ds:schemaRef ds:uri="558bde64-2119-4e08-b8d2-d4e2aac011f2"/>
    <ds:schemaRef ds:uri="570775ea-cf7a-4e2f-b5f6-ce68132d4d6f"/>
    <ds:schemaRef ds:uri="5cece13e-3376-4417-9525-be60b11a89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5CFE96A-BB97-4A15-B4CE-8B9658A7C4E9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558bde64-2119-4e08-b8d2-d4e2aac011f2"/>
    <ds:schemaRef ds:uri="http://schemas.openxmlformats.org/package/2006/metadata/core-properties"/>
    <ds:schemaRef ds:uri="http://purl.org/dc/terms/"/>
    <ds:schemaRef ds:uri="5cece13e-3376-4417-9525-be60b11a89a8"/>
    <ds:schemaRef ds:uri="http://purl.org/dc/elements/1.1/"/>
    <ds:schemaRef ds:uri="570775ea-cf7a-4e2f-b5f6-ce68132d4d6f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DEE351A-2727-4C52-BD72-96F965757C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PNNL_Option_4</Template>
  <TotalTime>657</TotalTime>
  <Words>1399</Words>
  <Application>Microsoft Macintosh PowerPoint</Application>
  <PresentationFormat>Custom</PresentationFormat>
  <Paragraphs>169</Paragraphs>
  <Slides>21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roboto</vt:lpstr>
      <vt:lpstr>Wingdings</vt:lpstr>
      <vt:lpstr>PNNL_Option_4</vt:lpstr>
      <vt:lpstr>1_PNNL_Option_4</vt:lpstr>
      <vt:lpstr>Integration of Climate Forecasts in Bulk Power System Studies   26-October 2023</vt:lpstr>
      <vt:lpstr>Assertions</vt:lpstr>
      <vt:lpstr>Key Messages</vt:lpstr>
      <vt:lpstr>PowerPoint Presentation</vt:lpstr>
      <vt:lpstr>U.S. Climate Projection Dataset</vt:lpstr>
      <vt:lpstr>U.S. Climate Projection Dataset</vt:lpstr>
      <vt:lpstr>U.S. Climate Projection Dataset</vt:lpstr>
      <vt:lpstr>Designing Stress Tests Based on Heat Wave Dynamics</vt:lpstr>
      <vt:lpstr>Designing Stress Tests Based on Heat Wave Dynamics</vt:lpstr>
      <vt:lpstr>Notable Suppression of Wind Generation During Heat Waves</vt:lpstr>
      <vt:lpstr>Exploring Historical Heat Wave Grid Stress</vt:lpstr>
      <vt:lpstr>What About Future Heat Waves?</vt:lpstr>
      <vt:lpstr>Exploring Future Heat Wave  Grid Stress</vt:lpstr>
      <vt:lpstr>Simulating Multiple Weather Years to Explore Uncertainty</vt:lpstr>
      <vt:lpstr>Simulating Multiple Weather Years to Explore Uncertainty</vt:lpstr>
      <vt:lpstr>PowerPoint Presentation</vt:lpstr>
      <vt:lpstr>PowerPoint Presentation</vt:lpstr>
      <vt:lpstr>PowerPoint Presentation</vt:lpstr>
      <vt:lpstr>Sharing Data and Models</vt:lpstr>
      <vt:lpstr>Key Messages and Results</vt:lpstr>
      <vt:lpstr>Datasets, Models, and Funding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Colson, Shannon B</dc:creator>
  <cp:lastModifiedBy>Thurber, Travis B</cp:lastModifiedBy>
  <cp:revision>40</cp:revision>
  <cp:lastPrinted>2023-09-26T18:55:54Z</cp:lastPrinted>
  <dcterms:created xsi:type="dcterms:W3CDTF">2020-09-14T16:51:54Z</dcterms:created>
  <dcterms:modified xsi:type="dcterms:W3CDTF">2024-06-04T22:00:59Z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0x010100C8EEB8E66C176241907C98D8C7FEBFEB</vt:lpwstr>
  </property>
</Properties>
</file>